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9902" autoAdjust="0"/>
  </p:normalViewPr>
  <p:slideViewPr>
    <p:cSldViewPr snapToGrid="0" snapToObjects="1">
      <p:cViewPr>
        <p:scale>
          <a:sx n="75" d="100"/>
          <a:sy n="75" d="100"/>
        </p:scale>
        <p:origin x="720" y="1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5/17/2024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1718068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23662661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2516669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vramakrishnan3/capstone/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vramakrishnan3/capstone/blob/main/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vramakrishnan3/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vramakrishnan3/capstone/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vramakrishnan3/capstone/blob/main/SpaceX_Machine%20Learning%20Prediction_Part_5_2.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vramakrishnan3/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vramakrishnan3/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vramakrishnan3/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vramakrishnan3/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vramakrishnan3/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vramakrishnan3/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vramakrishnan3/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vramakrishnan3/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vramakrishnan3/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vramakrishnan3/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vramakrishnan3/capstone/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vramakrishnan3/capstone/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hyperlink" Target="https://github.com/vramakrishnan3/capstone/blob/main/SpaceX_Machine%20Learning%20Prediction_Part_5_2.ipynb"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hyperlink" Target="https://github.com/vramakrishnan3/capstone/blob/main/eda_folium.py" TargetMode="External"/><Relationship Id="rId3" Type="http://schemas.openxmlformats.org/officeDocument/2006/relationships/image" Target="../media/image3.png"/><Relationship Id="rId7" Type="http://schemas.openxmlformats.org/officeDocument/2006/relationships/hyperlink" Target="https://github.com/vramakrishnan3/capstone/blob/main/eda_with_matplotlib_pandas_seaborn.py"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github.com/vramakrishnan3/capstone/blob/main/eda_plotly_dash.py" TargetMode="External"/><Relationship Id="rId5" Type="http://schemas.openxmlformats.org/officeDocument/2006/relationships/hyperlink" Target="https://github.com/vramakrishnan3/capstone/blob/main/eda_with_sql.py" TargetMode="External"/><Relationship Id="rId4" Type="http://schemas.openxmlformats.org/officeDocument/2006/relationships/hyperlink" Target="https://github.com/vramakrishnan3/capstone/blob/main/datawrangling.py" TargetMode="External"/><Relationship Id="rId9" Type="http://schemas.openxmlformats.org/officeDocument/2006/relationships/hyperlink" Target="https://github.com/vramakrishnan3/capstone/blob/main/falcon9_ml_predict.py"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vramakrishnan3/capstone/blob/main/jupyter-labs-spacex-data-collection-api_2.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vramakrishnan3/capstone/blob/main/jupyter-labs-web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3314178" cy="707886"/>
          </a:xfrm>
          <a:prstGeom prst="rect">
            <a:avLst/>
          </a:prstGeom>
          <a:noFill/>
        </p:spPr>
        <p:txBody>
          <a:bodyPr wrap="square" lIns="91440" tIns="45720" rIns="91440" bIns="45720" rtlCol="0" anchor="t">
            <a:spAutoFit/>
          </a:bodyPr>
          <a:lstStyle/>
          <a:p>
            <a:r>
              <a:rPr lang="en-US" sz="2000" dirty="0">
                <a:solidFill>
                  <a:schemeClr val="bg2"/>
                </a:solidFill>
                <a:latin typeface="Abadi"/>
                <a:ea typeface="SF Pro" pitchFamily="2" charset="0"/>
                <a:cs typeface="SF Pro" pitchFamily="2" charset="0"/>
              </a:rPr>
              <a:t>Vikram Ramakrishnan</a:t>
            </a:r>
          </a:p>
          <a:p>
            <a:r>
              <a:rPr lang="en-US" sz="2000" dirty="0">
                <a:solidFill>
                  <a:schemeClr val="bg2"/>
                </a:solidFill>
                <a:latin typeface="Abadi" panose="020B0604020104020204" pitchFamily="34" charset="0"/>
                <a:ea typeface="SF Pro" pitchFamily="2" charset="0"/>
                <a:cs typeface="SF Pro" pitchFamily="2" charset="0"/>
              </a:rPr>
              <a:t>May 7,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1700" dirty="0">
                <a:solidFill>
                  <a:schemeClr val="accent3">
                    <a:lumMod val="25000"/>
                  </a:schemeClr>
                </a:solidFill>
                <a:latin typeface="Abadi" panose="020B0604020104020204" pitchFamily="34" charset="0"/>
              </a:rPr>
              <a:t>The data collected and saved was re-loaded into a dataframe and some exploratory data analysis was done to determine the training label for the subsequent supervised learning efforts.</a:t>
            </a:r>
          </a:p>
          <a:p>
            <a:r>
              <a:rPr lang="en-US" sz="1700" dirty="0">
                <a:solidFill>
                  <a:schemeClr val="accent3">
                    <a:lumMod val="25000"/>
                  </a:schemeClr>
                </a:solidFill>
                <a:latin typeface="Abadi" panose="020B0604020104020204" pitchFamily="34" charset="0"/>
              </a:rPr>
              <a:t>The number of missing values for each attribute/feature in the data was first determined</a:t>
            </a:r>
          </a:p>
          <a:p>
            <a:r>
              <a:rPr lang="en-US" sz="1700" dirty="0">
                <a:solidFill>
                  <a:schemeClr val="accent3">
                    <a:lumMod val="25000"/>
                  </a:schemeClr>
                </a:solidFill>
                <a:latin typeface="Abadi" panose="020B0604020104020204" pitchFamily="34" charset="0"/>
              </a:rPr>
              <a:t>The number of launches by launch site was then viewed</a:t>
            </a:r>
          </a:p>
          <a:p>
            <a:r>
              <a:rPr lang="en-US" sz="1700" dirty="0">
                <a:solidFill>
                  <a:schemeClr val="accent3">
                    <a:lumMod val="25000"/>
                  </a:schemeClr>
                </a:solidFill>
                <a:latin typeface="Abadi" panose="020B0604020104020204" pitchFamily="34" charset="0"/>
              </a:rPr>
              <a:t>The number of occurrences of each orbit type was then viewed</a:t>
            </a:r>
          </a:p>
          <a:p>
            <a:r>
              <a:rPr lang="en-US" sz="1700" dirty="0">
                <a:solidFill>
                  <a:schemeClr val="accent3">
                    <a:lumMod val="25000"/>
                  </a:schemeClr>
                </a:solidFill>
                <a:latin typeface="Abadi" panose="020B0604020104020204" pitchFamily="34" charset="0"/>
              </a:rPr>
              <a:t>The number of distinct landing outcomes and their occurrence was then determined from the collected data</a:t>
            </a:r>
          </a:p>
          <a:p>
            <a:r>
              <a:rPr lang="en-US" sz="1700" dirty="0">
                <a:solidFill>
                  <a:schemeClr val="accent3">
                    <a:lumMod val="25000"/>
                  </a:schemeClr>
                </a:solidFill>
                <a:latin typeface="Abadi" panose="020B0604020104020204" pitchFamily="34" charset="0"/>
              </a:rPr>
              <a:t>A new label column, called ‘class’, was determined from the landing outcome column for each launch. The column would have either a 0 value for an unsuccessful outcome or 1 for a successful outcome</a:t>
            </a:r>
          </a:p>
          <a:p>
            <a:r>
              <a:rPr lang="en-US" sz="1700" dirty="0">
                <a:solidFill>
                  <a:schemeClr val="accent3">
                    <a:lumMod val="25000"/>
                  </a:schemeClr>
                </a:solidFill>
                <a:latin typeface="Abadi" panose="020B0604020104020204" pitchFamily="34" charset="0"/>
              </a:rPr>
              <a:t>The completed exercise for the above steps is available at - </a:t>
            </a:r>
          </a:p>
          <a:p>
            <a:pPr marL="457200" lvl="1" indent="0">
              <a:buNone/>
            </a:pPr>
            <a:r>
              <a:rPr lang="en-US" sz="1400" dirty="0">
                <a:solidFill>
                  <a:schemeClr val="accent3">
                    <a:lumMod val="25000"/>
                  </a:schemeClr>
                </a:solidFill>
                <a:latin typeface="Abadi" panose="020B0604020104020204" pitchFamily="34" charset="0"/>
                <a:hlinkClick r:id="rId3"/>
              </a:rPr>
              <a:t>https://github.com/vramakrishnan3/capstone/blob/main/labs-jupyter-spacex-Data%20wrangling.ipynb</a:t>
            </a:r>
            <a:endParaRPr lang="en-US" sz="14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6525"/>
            <a:ext cx="9745589" cy="4619048"/>
          </a:xfrm>
          <a:prstGeom prst="rect">
            <a:avLst/>
          </a:prstGeom>
        </p:spPr>
        <p:txBody>
          <a:bodyPr lIns="91440" tIns="45720" rIns="91440" bIns="45720" anchor="t"/>
          <a:lstStyle/>
          <a:p>
            <a:pPr>
              <a:lnSpc>
                <a:spcPct val="100000"/>
              </a:lnSpc>
              <a:spcBef>
                <a:spcPts val="1400"/>
              </a:spcBef>
            </a:pPr>
            <a:r>
              <a:rPr lang="en-US" sz="1700" dirty="0">
                <a:solidFill>
                  <a:schemeClr val="accent3">
                    <a:lumMod val="25000"/>
                  </a:schemeClr>
                </a:solidFill>
                <a:latin typeface="Abadi"/>
              </a:rPr>
              <a:t>The collected data was analyzed to study the impact of different pairs of launch features on the launch outcome and its label. The following pairs of attributes were analyzed by plotting scatter plots</a:t>
            </a:r>
          </a:p>
          <a:p>
            <a:pPr lvl="1">
              <a:lnSpc>
                <a:spcPct val="100000"/>
              </a:lnSpc>
              <a:spcBef>
                <a:spcPts val="1400"/>
              </a:spcBef>
            </a:pPr>
            <a:r>
              <a:rPr lang="en-US" sz="1400" dirty="0">
                <a:solidFill>
                  <a:schemeClr val="accent3">
                    <a:lumMod val="25000"/>
                  </a:schemeClr>
                </a:solidFill>
                <a:latin typeface="Abadi"/>
              </a:rPr>
              <a:t>Payload mass, flight number</a:t>
            </a:r>
          </a:p>
          <a:p>
            <a:pPr lvl="1">
              <a:lnSpc>
                <a:spcPct val="100000"/>
              </a:lnSpc>
              <a:spcBef>
                <a:spcPts val="1400"/>
              </a:spcBef>
            </a:pPr>
            <a:r>
              <a:rPr lang="en-US" sz="1400" dirty="0">
                <a:solidFill>
                  <a:schemeClr val="accent3">
                    <a:lumMod val="25000"/>
                  </a:schemeClr>
                </a:solidFill>
                <a:latin typeface="Abadi"/>
              </a:rPr>
              <a:t>Launch site, flight number</a:t>
            </a:r>
          </a:p>
          <a:p>
            <a:pPr lvl="1">
              <a:lnSpc>
                <a:spcPct val="100000"/>
              </a:lnSpc>
              <a:spcBef>
                <a:spcPts val="1400"/>
              </a:spcBef>
            </a:pPr>
            <a:r>
              <a:rPr lang="en-US" sz="1400" dirty="0">
                <a:solidFill>
                  <a:schemeClr val="accent3">
                    <a:lumMod val="25000"/>
                  </a:schemeClr>
                </a:solidFill>
                <a:latin typeface="Abadi"/>
              </a:rPr>
              <a:t>Launch site, payload mass</a:t>
            </a:r>
          </a:p>
          <a:p>
            <a:pPr lvl="1">
              <a:lnSpc>
                <a:spcPct val="100000"/>
              </a:lnSpc>
              <a:spcBef>
                <a:spcPts val="1400"/>
              </a:spcBef>
            </a:pPr>
            <a:r>
              <a:rPr lang="en-US" sz="1400" dirty="0">
                <a:solidFill>
                  <a:schemeClr val="accent3">
                    <a:lumMod val="25000"/>
                  </a:schemeClr>
                </a:solidFill>
                <a:latin typeface="Abadi"/>
              </a:rPr>
              <a:t>Orbit type, flight number</a:t>
            </a:r>
          </a:p>
          <a:p>
            <a:pPr lvl="1">
              <a:lnSpc>
                <a:spcPct val="100000"/>
              </a:lnSpc>
              <a:spcBef>
                <a:spcPts val="1400"/>
              </a:spcBef>
            </a:pPr>
            <a:r>
              <a:rPr lang="en-US" sz="1400" dirty="0">
                <a:solidFill>
                  <a:schemeClr val="accent3">
                    <a:lumMod val="25000"/>
                  </a:schemeClr>
                </a:solidFill>
                <a:latin typeface="Abadi"/>
              </a:rPr>
              <a:t>Orbit type, payload</a:t>
            </a:r>
          </a:p>
          <a:p>
            <a:pPr>
              <a:lnSpc>
                <a:spcPct val="100000"/>
              </a:lnSpc>
              <a:spcBef>
                <a:spcPts val="1400"/>
              </a:spcBef>
            </a:pPr>
            <a:r>
              <a:rPr lang="en-US" sz="1700" dirty="0">
                <a:solidFill>
                  <a:schemeClr val="accent3">
                    <a:lumMod val="25000"/>
                  </a:schemeClr>
                </a:solidFill>
                <a:latin typeface="Abadi" panose="020B0604020104020204" pitchFamily="34" charset="0"/>
              </a:rPr>
              <a:t>A bar plot was plotted to study the success rates by orbit type</a:t>
            </a:r>
          </a:p>
          <a:p>
            <a:pPr>
              <a:lnSpc>
                <a:spcPct val="100000"/>
              </a:lnSpc>
              <a:spcBef>
                <a:spcPts val="1400"/>
              </a:spcBef>
            </a:pPr>
            <a:r>
              <a:rPr lang="en-US" sz="1700" dirty="0">
                <a:solidFill>
                  <a:schemeClr val="accent3">
                    <a:lumMod val="25000"/>
                  </a:schemeClr>
                </a:solidFill>
                <a:latin typeface="Abadi" panose="020B0604020104020204" pitchFamily="34" charset="0"/>
              </a:rPr>
              <a:t>A line chart was plotted to visualize the success rate of launches by year</a:t>
            </a:r>
          </a:p>
          <a:p>
            <a:pPr>
              <a:lnSpc>
                <a:spcPct val="100000"/>
              </a:lnSpc>
              <a:spcBef>
                <a:spcPts val="1400"/>
              </a:spcBef>
            </a:pPr>
            <a:r>
              <a:rPr lang="en-US" sz="1700" dirty="0">
                <a:solidFill>
                  <a:schemeClr val="accent3">
                    <a:lumMod val="25000"/>
                  </a:schemeClr>
                </a:solidFill>
                <a:latin typeface="Abadi" panose="020B0604020104020204" pitchFamily="34" charset="0"/>
              </a:rPr>
              <a:t>The completed exercise for the above steps is available at – </a:t>
            </a:r>
          </a:p>
          <a:p>
            <a:pPr marL="457200" lvl="1" indent="0">
              <a:lnSpc>
                <a:spcPct val="100000"/>
              </a:lnSpc>
              <a:spcBef>
                <a:spcPts val="1400"/>
              </a:spcBef>
              <a:buNone/>
            </a:pPr>
            <a:r>
              <a:rPr lang="en-US" sz="1400" dirty="0">
                <a:solidFill>
                  <a:schemeClr val="accent3">
                    <a:lumMod val="25000"/>
                  </a:schemeClr>
                </a:solidFill>
                <a:latin typeface="Abadi" panose="020B0604020104020204" pitchFamily="34" charset="0"/>
                <a:hlinkClick r:id="rId3"/>
              </a:rPr>
              <a:t>https://github.com/vramakrishnan3/capstone/blob/main/edadataviz.ipynb</a:t>
            </a:r>
            <a:endParaRPr lang="en-US" sz="1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36674"/>
            <a:ext cx="9745589" cy="4784725"/>
          </a:xfrm>
          <a:prstGeom prst="rect">
            <a:avLst/>
          </a:prstGeom>
        </p:spPr>
        <p:txBody>
          <a:bodyPr lIns="91440" tIns="45720" rIns="91440" bIns="45720" anchor="t"/>
          <a:lstStyle/>
          <a:p>
            <a:pPr>
              <a:lnSpc>
                <a:spcPct val="100000"/>
              </a:lnSpc>
              <a:spcBef>
                <a:spcPts val="1400"/>
              </a:spcBef>
            </a:pPr>
            <a:r>
              <a:rPr lang="en-US" sz="1700" dirty="0">
                <a:solidFill>
                  <a:schemeClr val="accent3">
                    <a:lumMod val="25000"/>
                  </a:schemeClr>
                </a:solidFill>
                <a:latin typeface="Abadi"/>
              </a:rPr>
              <a:t>The data collected for SpaceX rocket launches was loaded into a DB2 database and the following SQLs were executed to get some useful insights on the data</a:t>
            </a:r>
          </a:p>
          <a:p>
            <a:pPr lvl="1">
              <a:lnSpc>
                <a:spcPct val="100000"/>
              </a:lnSpc>
              <a:spcBef>
                <a:spcPts val="1400"/>
              </a:spcBef>
            </a:pPr>
            <a:r>
              <a:rPr lang="en-US" sz="1300" dirty="0">
                <a:solidFill>
                  <a:schemeClr val="accent3">
                    <a:lumMod val="25000"/>
                  </a:schemeClr>
                </a:solidFill>
                <a:latin typeface="Abadi"/>
              </a:rPr>
              <a:t>Distinct names of the launch sites</a:t>
            </a:r>
          </a:p>
          <a:p>
            <a:pPr lvl="1">
              <a:lnSpc>
                <a:spcPct val="100000"/>
              </a:lnSpc>
              <a:spcBef>
                <a:spcPts val="1400"/>
              </a:spcBef>
            </a:pPr>
            <a:r>
              <a:rPr lang="en-US" sz="1300" dirty="0">
                <a:solidFill>
                  <a:schemeClr val="accent3">
                    <a:lumMod val="25000"/>
                  </a:schemeClr>
                </a:solidFill>
                <a:latin typeface="Abadi"/>
              </a:rPr>
              <a:t>Total payload mass of the boosters launched by NASA (CRS)</a:t>
            </a:r>
          </a:p>
          <a:p>
            <a:pPr lvl="1">
              <a:lnSpc>
                <a:spcPct val="100000"/>
              </a:lnSpc>
              <a:spcBef>
                <a:spcPts val="1400"/>
              </a:spcBef>
            </a:pPr>
            <a:r>
              <a:rPr lang="en-US" sz="1300" dirty="0">
                <a:solidFill>
                  <a:schemeClr val="accent3">
                    <a:lumMod val="25000"/>
                  </a:schemeClr>
                </a:solidFill>
                <a:latin typeface="Abadi"/>
              </a:rPr>
              <a:t>Average payload mass carried by booster version F9 v1.1</a:t>
            </a:r>
          </a:p>
          <a:p>
            <a:pPr lvl="1">
              <a:lnSpc>
                <a:spcPct val="100000"/>
              </a:lnSpc>
              <a:spcBef>
                <a:spcPts val="1400"/>
              </a:spcBef>
            </a:pPr>
            <a:r>
              <a:rPr lang="en-US" sz="1300" dirty="0">
                <a:solidFill>
                  <a:schemeClr val="accent3">
                    <a:lumMod val="25000"/>
                  </a:schemeClr>
                </a:solidFill>
                <a:latin typeface="Abadi"/>
              </a:rPr>
              <a:t>The date when the first successful landing outcome in ground pad was achieved</a:t>
            </a:r>
          </a:p>
          <a:p>
            <a:pPr lvl="1">
              <a:lnSpc>
                <a:spcPct val="100000"/>
              </a:lnSpc>
              <a:spcBef>
                <a:spcPts val="1400"/>
              </a:spcBef>
            </a:pPr>
            <a:r>
              <a:rPr lang="en-US" sz="1300" dirty="0">
                <a:solidFill>
                  <a:schemeClr val="accent3">
                    <a:lumMod val="25000"/>
                  </a:schemeClr>
                </a:solidFill>
                <a:latin typeface="Abadi"/>
              </a:rPr>
              <a:t>Boosters which have success in drone ship and have payload mass greater than 4000 but less than 6000</a:t>
            </a:r>
          </a:p>
          <a:p>
            <a:pPr lvl="1">
              <a:lnSpc>
                <a:spcPct val="100000"/>
              </a:lnSpc>
              <a:spcBef>
                <a:spcPts val="1400"/>
              </a:spcBef>
            </a:pPr>
            <a:r>
              <a:rPr lang="en-US" sz="1300" dirty="0">
                <a:solidFill>
                  <a:schemeClr val="accent3">
                    <a:lumMod val="25000"/>
                  </a:schemeClr>
                </a:solidFill>
                <a:latin typeface="Abadi"/>
              </a:rPr>
              <a:t>Total number of successful and unsuccessful launches</a:t>
            </a:r>
          </a:p>
          <a:p>
            <a:pPr lvl="1">
              <a:lnSpc>
                <a:spcPct val="100000"/>
              </a:lnSpc>
              <a:spcBef>
                <a:spcPts val="1400"/>
              </a:spcBef>
            </a:pPr>
            <a:r>
              <a:rPr lang="en-US" sz="1300" dirty="0">
                <a:solidFill>
                  <a:schemeClr val="accent3">
                    <a:lumMod val="25000"/>
                  </a:schemeClr>
                </a:solidFill>
                <a:latin typeface="Abadi"/>
              </a:rPr>
              <a:t>Booster versions which have carried the maximum payload</a:t>
            </a:r>
          </a:p>
          <a:p>
            <a:pPr lvl="1">
              <a:lnSpc>
                <a:spcPct val="100000"/>
              </a:lnSpc>
              <a:spcBef>
                <a:spcPts val="1400"/>
              </a:spcBef>
            </a:pPr>
            <a:r>
              <a:rPr lang="en-US" sz="1300" dirty="0">
                <a:solidFill>
                  <a:schemeClr val="accent3">
                    <a:lumMod val="25000"/>
                  </a:schemeClr>
                </a:solidFill>
                <a:latin typeface="Abadi"/>
              </a:rPr>
              <a:t>View month </a:t>
            </a:r>
            <a:r>
              <a:rPr lang="en-US" sz="1300" dirty="0" err="1">
                <a:solidFill>
                  <a:schemeClr val="accent3">
                    <a:lumMod val="25000"/>
                  </a:schemeClr>
                </a:solidFill>
                <a:latin typeface="Abadi"/>
              </a:rPr>
              <a:t>names,failure</a:t>
            </a:r>
            <a:r>
              <a:rPr lang="en-US" sz="1300" dirty="0">
                <a:solidFill>
                  <a:schemeClr val="accent3">
                    <a:lumMod val="25000"/>
                  </a:schemeClr>
                </a:solidFill>
                <a:latin typeface="Abadi"/>
              </a:rPr>
              <a:t> landing outcomes in drone ship, booster versions, launch sites for each month in the year 2015</a:t>
            </a:r>
          </a:p>
          <a:p>
            <a:pPr lvl="1">
              <a:lnSpc>
                <a:spcPct val="100000"/>
              </a:lnSpc>
              <a:spcBef>
                <a:spcPts val="1400"/>
              </a:spcBef>
            </a:pPr>
            <a:r>
              <a:rPr lang="en-US" sz="1300" dirty="0">
                <a:solidFill>
                  <a:schemeClr val="accent3">
                    <a:lumMod val="25000"/>
                  </a:schemeClr>
                </a:solidFill>
                <a:latin typeface="Abadi"/>
              </a:rPr>
              <a:t>Rank the count of landing outcomes between the date 2010-06-04 and 2017-03-20, in descending order</a:t>
            </a:r>
            <a:endParaRPr lang="en-US" sz="1300" dirty="0">
              <a:solidFill>
                <a:schemeClr val="accent3">
                  <a:lumMod val="25000"/>
                </a:schemeClr>
              </a:solidFill>
              <a:latin typeface="Abadi" panose="020B0604020104020204" pitchFamily="34" charset="0"/>
            </a:endParaRPr>
          </a:p>
          <a:p>
            <a:pPr>
              <a:lnSpc>
                <a:spcPct val="100000"/>
              </a:lnSpc>
              <a:spcBef>
                <a:spcPts val="1400"/>
              </a:spcBef>
            </a:pPr>
            <a:r>
              <a:rPr lang="en-US" sz="1700" dirty="0">
                <a:solidFill>
                  <a:schemeClr val="accent3">
                    <a:lumMod val="25000"/>
                  </a:schemeClr>
                </a:solidFill>
                <a:latin typeface="Abadi" panose="020B0604020104020204" pitchFamily="34" charset="0"/>
              </a:rPr>
              <a:t>The completed notebook is available at </a:t>
            </a:r>
            <a:r>
              <a:rPr lang="en-US" sz="1400" dirty="0">
                <a:solidFill>
                  <a:schemeClr val="accent3">
                    <a:lumMod val="25000"/>
                  </a:schemeClr>
                </a:solidFill>
                <a:latin typeface="Abadi" panose="020B0604020104020204" pitchFamily="34" charset="0"/>
                <a:hlinkClick r:id="rId3"/>
              </a:rPr>
              <a:t>https://github.com/vramakrishnan3/capstone/blob/main/jupyter-labs-eda-sql-coursera_sqllite.ipynb</a:t>
            </a:r>
            <a:endParaRPr lang="en-US" sz="14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1700" dirty="0">
                <a:solidFill>
                  <a:schemeClr val="accent3">
                    <a:lumMod val="25000"/>
                  </a:schemeClr>
                </a:solidFill>
                <a:latin typeface="Abadi" panose="020B0604020104020204" pitchFamily="34" charset="0"/>
              </a:rPr>
              <a:t>Folium Markers (Marker Icons showing a label) and Folium Circles with Folium Popups were added to a folium map to show on a Map the location of the launch sites identified in the collected launch data, using the latitude and longitude information for each launch</a:t>
            </a:r>
          </a:p>
          <a:p>
            <a:pPr>
              <a:lnSpc>
                <a:spcPct val="100000"/>
              </a:lnSpc>
              <a:spcBef>
                <a:spcPts val="1400"/>
              </a:spcBef>
            </a:pPr>
            <a:r>
              <a:rPr lang="en-US" sz="1700" dirty="0">
                <a:solidFill>
                  <a:schemeClr val="accent3">
                    <a:lumMod val="25000"/>
                  </a:schemeClr>
                </a:solidFill>
                <a:latin typeface="Abadi" panose="020B0604020104020204" pitchFamily="34" charset="0"/>
              </a:rPr>
              <a:t>For each launch site, using a Folium MarkerCluster marker icons were added for every launch record in the data, with the marker being marked in appropriate color to indicate a success of failure</a:t>
            </a:r>
          </a:p>
          <a:p>
            <a:pPr>
              <a:lnSpc>
                <a:spcPct val="100000"/>
              </a:lnSpc>
              <a:spcBef>
                <a:spcPts val="1400"/>
              </a:spcBef>
            </a:pPr>
            <a:r>
              <a:rPr lang="en-US" sz="1700" dirty="0">
                <a:solidFill>
                  <a:schemeClr val="accent3">
                    <a:lumMod val="25000"/>
                  </a:schemeClr>
                </a:solidFill>
                <a:latin typeface="Abadi" panose="020B0604020104020204" pitchFamily="34" charset="0"/>
              </a:rPr>
              <a:t>The completed notebook is available at </a:t>
            </a:r>
            <a:r>
              <a:rPr lang="en-US" sz="1700" dirty="0">
                <a:solidFill>
                  <a:schemeClr val="accent3">
                    <a:lumMod val="25000"/>
                  </a:schemeClr>
                </a:solidFill>
                <a:latin typeface="Abadi" panose="020B0604020104020204" pitchFamily="34" charset="0"/>
                <a:hlinkClick r:id="rId3"/>
              </a:rPr>
              <a:t>https://github.com/vramakrishnan3/capstone/blob/main/lab_jupyter_launch_site_location.ipynb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An interactive dashboard was built using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modules, to help with the visualization of the following on the collected launch data from SpaceX –</a:t>
            </a:r>
          </a:p>
          <a:p>
            <a:pPr lvl="1">
              <a:lnSpc>
                <a:spcPct val="100000"/>
              </a:lnSpc>
              <a:spcBef>
                <a:spcPts val="1400"/>
              </a:spcBef>
            </a:pPr>
            <a:r>
              <a:rPr lang="en-US" sz="1800" dirty="0">
                <a:solidFill>
                  <a:schemeClr val="accent3">
                    <a:lumMod val="25000"/>
                  </a:schemeClr>
                </a:solidFill>
                <a:latin typeface="Abadi" panose="020B0604020104020204" pitchFamily="34" charset="0"/>
              </a:rPr>
              <a:t>A drop down was rendered consisting of the launch sites and including an ‘All’ option </a:t>
            </a:r>
          </a:p>
          <a:p>
            <a:pPr lvl="1">
              <a:lnSpc>
                <a:spcPct val="100000"/>
              </a:lnSpc>
              <a:spcBef>
                <a:spcPts val="1400"/>
              </a:spcBef>
            </a:pPr>
            <a:r>
              <a:rPr lang="en-US" sz="1800" dirty="0">
                <a:solidFill>
                  <a:schemeClr val="accent3">
                    <a:lumMod val="25000"/>
                  </a:schemeClr>
                </a:solidFill>
                <a:latin typeface="Abadi" panose="020B0604020104020204" pitchFamily="34" charset="0"/>
              </a:rPr>
              <a:t>A pie chart was rendered indicating the percentage of successful launches by site if the all option was chosen in the dropdown, and indicating the successful and failed launches for a particular site if a specific site was chosen</a:t>
            </a:r>
          </a:p>
          <a:p>
            <a:pPr lvl="1">
              <a:lnSpc>
                <a:spcPct val="100000"/>
              </a:lnSpc>
              <a:spcBef>
                <a:spcPts val="1400"/>
              </a:spcBef>
            </a:pPr>
            <a:r>
              <a:rPr lang="en-US" sz="1800" dirty="0">
                <a:solidFill>
                  <a:schemeClr val="accent3">
                    <a:lumMod val="25000"/>
                  </a:schemeClr>
                </a:solidFill>
                <a:latin typeface="Abadi" panose="020B0604020104020204" pitchFamily="34" charset="0"/>
              </a:rPr>
              <a:t>A slider component was rendered which would help filter the range of the payloads</a:t>
            </a:r>
          </a:p>
          <a:p>
            <a:pPr lvl="1">
              <a:lnSpc>
                <a:spcPct val="100000"/>
              </a:lnSpc>
              <a:spcBef>
                <a:spcPts val="1400"/>
              </a:spcBef>
            </a:pPr>
            <a:r>
              <a:rPr lang="en-US" sz="1800" dirty="0">
                <a:solidFill>
                  <a:schemeClr val="accent3">
                    <a:lumMod val="25000"/>
                  </a:schemeClr>
                </a:solidFill>
                <a:latin typeface="Abadi" panose="020B0604020104020204" pitchFamily="34" charset="0"/>
              </a:rPr>
              <a:t>A scatter plot was rendered to represent the correlation between the payload on the x-axis and the class (labelled launch outcome) on the y-axis with the points being colored by the booster version. The data used to render this scatter plot would be filtered to include only the records with payloads in the range chosen using the slider component above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t>Refer Section 4: Build a dashboard with </a:t>
            </a:r>
            <a:r>
              <a:rPr lang="en-US" sz="2200" dirty="0" err="1"/>
              <a:t>plotly</a:t>
            </a:r>
            <a:r>
              <a:rPr lang="en-US" sz="2200" dirty="0"/>
              <a:t> dash for screenshots of the above components</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order to evaluate the best performing classification model, the collected rocket launch data was first loaded into a pandas dataframe X, and the labelled launch outcome variable i.e., class, was loaded into a pandas series Y. Using the Scikit Learn test_train_split package from the model_selection module, the collected and loaded data was split into test and training sections, for model building and evaluation</a:t>
            </a:r>
          </a:p>
          <a:p>
            <a:pPr>
              <a:lnSpc>
                <a:spcPct val="100000"/>
              </a:lnSpc>
              <a:spcBef>
                <a:spcPts val="1400"/>
              </a:spcBef>
            </a:pPr>
            <a:r>
              <a:rPr lang="en-US" sz="2200" dirty="0">
                <a:solidFill>
                  <a:schemeClr val="accent3">
                    <a:lumMod val="25000"/>
                  </a:schemeClr>
                </a:solidFill>
                <a:latin typeface="Abadi" panose="020B0604020104020204" pitchFamily="34" charset="0"/>
              </a:rPr>
              <a:t>For each of the models being evaluated viz. LogisticRegression, SVM, DecisionTreeClassifier, KNN (K-nearest neighbors), a specific GridSearchCV instance was constructed passing it the appropriate model instance, and hyperparameters for tuning. Each specific GridSearchCV instance was passed the training set data as part of the fitting process, and the best hyperparameters were determined, as also the mean cross validated score based on the training data</a:t>
            </a:r>
          </a:p>
          <a:p>
            <a:pPr>
              <a:lnSpc>
                <a:spcPct val="100000"/>
              </a:lnSpc>
              <a:spcBef>
                <a:spcPts val="1400"/>
              </a:spcBef>
            </a:pPr>
            <a:r>
              <a:rPr lang="en-US" sz="2200" dirty="0">
                <a:solidFill>
                  <a:schemeClr val="accent3">
                    <a:lumMod val="25000"/>
                  </a:schemeClr>
                </a:solidFill>
                <a:latin typeface="Abadi" panose="020B0604020104020204" pitchFamily="34" charset="0"/>
              </a:rPr>
              <a:t>Each of the GridSearchCV instances above were passed the test data to evaluate the scores on the test data. Using the test data, the predicted values (of the ‘class’ label) were determined and the confusion matrix was also plotted to understand how accurate the predicted values were compared to the actual value   </a:t>
            </a:r>
          </a:p>
          <a:p>
            <a:pPr>
              <a:lnSpc>
                <a:spcPct val="100000"/>
              </a:lnSpc>
              <a:spcBef>
                <a:spcPts val="1400"/>
              </a:spcBef>
            </a:pPr>
            <a:r>
              <a:rPr lang="en-US" sz="2400" dirty="0">
                <a:solidFill>
                  <a:schemeClr val="accent3">
                    <a:lumMod val="25000"/>
                  </a:schemeClr>
                </a:solidFill>
                <a:latin typeface="Abadi" panose="020B0604020104020204" pitchFamily="34" charset="0"/>
              </a:rPr>
              <a:t>The completed notebook covering the above steps is available for review at </a:t>
            </a:r>
          </a:p>
          <a:p>
            <a:pPr marL="457200" lvl="1" indent="0">
              <a:lnSpc>
                <a:spcPct val="100000"/>
              </a:lnSpc>
              <a:spcBef>
                <a:spcPts val="1400"/>
              </a:spcBef>
              <a:buNone/>
            </a:pPr>
            <a:r>
              <a:rPr lang="en-US" sz="2000" dirty="0">
                <a:solidFill>
                  <a:schemeClr val="accent3">
                    <a:lumMod val="25000"/>
                  </a:schemeClr>
                </a:solidFill>
                <a:latin typeface="Abadi" panose="020B0604020104020204" pitchFamily="34" charset="0"/>
                <a:hlinkClick r:id="rId3"/>
              </a:rPr>
              <a:t>https://github.com/vramakrishnan3/capstone/blob/main/SpaceX_Machine%20Learning%20Prediction_Part_5_2.ipynb</a:t>
            </a:r>
            <a:endParaRPr lang="en-US" sz="20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9052175" cy="30821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Please find screenshots for the exploratory data analysis results with explanation in “Section 2: Insights drawn from EDA”</a:t>
            </a:r>
          </a:p>
          <a:p>
            <a:pPr>
              <a:lnSpc>
                <a:spcPct val="100000"/>
              </a:lnSpc>
              <a:spcBef>
                <a:spcPts val="1400"/>
              </a:spcBef>
            </a:pPr>
            <a:r>
              <a:rPr lang="en-US" sz="2200" dirty="0">
                <a:solidFill>
                  <a:schemeClr val="accent3">
                    <a:lumMod val="25000"/>
                  </a:schemeClr>
                </a:solidFill>
                <a:latin typeface="Abadi" panose="020B0604020104020204" pitchFamily="34" charset="0"/>
              </a:rPr>
              <a:t>Screenshots for the Interactive analytics dashboard built can be found in “Section 4: Build a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 is presented with screenshots in “Section 5: Predictive Analysis (Classification)”</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3670300"/>
            <a:ext cx="11010900" cy="1905000"/>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Shown above is a scatter plot of Flight Number vs. Launch Site, plotted as part of the exploratory data analysis on the SpaceX launch data collected</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launch site CCAFS SLC 40 appears to show a marginally higher success rate for the launch and over a high base (higher number of overall launches)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A white screen with black text&#10;&#10;Description automatically generated">
            <a:extLst>
              <a:ext uri="{FF2B5EF4-FFF2-40B4-BE49-F238E27FC236}">
                <a16:creationId xmlns:a16="http://schemas.microsoft.com/office/drawing/2014/main" id="{7A624E40-E8DE-D5CE-ABBC-B83DFCE43A23}"/>
              </a:ext>
            </a:extLst>
          </p:cNvPr>
          <p:cNvPicPr>
            <a:picLocks noChangeAspect="1"/>
          </p:cNvPicPr>
          <p:nvPr/>
        </p:nvPicPr>
        <p:blipFill>
          <a:blip r:embed="rId4"/>
          <a:stretch>
            <a:fillRect/>
          </a:stretch>
        </p:blipFill>
        <p:spPr>
          <a:xfrm>
            <a:off x="864973" y="1087699"/>
            <a:ext cx="11010900" cy="247650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3806825"/>
            <a:ext cx="10687961" cy="2074519"/>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Shown above is the scatter plot of Payload vs. Launch Site plotted as part of the exploratory data analysis exercise to see the correlation between these 2 features and the launch outcome.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One thing that becomes evident is that for the VAFB-SLC lunch site there are no launches for payloads higher than 10000</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A white screen with black text&#10;&#10;Description automatically generated">
            <a:extLst>
              <a:ext uri="{FF2B5EF4-FFF2-40B4-BE49-F238E27FC236}">
                <a16:creationId xmlns:a16="http://schemas.microsoft.com/office/drawing/2014/main" id="{45B76E61-3CA7-458D-AD30-EE579569DF5C}"/>
              </a:ext>
            </a:extLst>
          </p:cNvPr>
          <p:cNvPicPr>
            <a:picLocks noChangeAspect="1"/>
          </p:cNvPicPr>
          <p:nvPr/>
        </p:nvPicPr>
        <p:blipFill>
          <a:blip r:embed="rId3"/>
          <a:stretch>
            <a:fillRect/>
          </a:stretch>
        </p:blipFill>
        <p:spPr>
          <a:xfrm>
            <a:off x="557212" y="1349375"/>
            <a:ext cx="11077575" cy="245745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67630"/>
            <a:ext cx="5057583" cy="4319024"/>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Shown here is a </a:t>
            </a:r>
            <a:r>
              <a:rPr lang="en-US" sz="2200" dirty="0">
                <a:solidFill>
                  <a:schemeClr val="accent3">
                    <a:lumMod val="25000"/>
                  </a:schemeClr>
                </a:solidFill>
                <a:latin typeface="Abadi" panose="020B0604020104020204" pitchFamily="34" charset="0"/>
              </a:rPr>
              <a:t>bar chart depicting the observed success rate of each orbit type in the collected data, plotted as part of the exploratory data analysis exercise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SSO and LEO orbit types showed a very high success rate spanning multiple launches (&gt;5 each). The ES-L1 and GEO orbit types had 1 launch each which were successful (Evident from the next slide)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A graph of a number of blue bars&#10;&#10;Description automatically generated with medium confidence">
            <a:extLst>
              <a:ext uri="{FF2B5EF4-FFF2-40B4-BE49-F238E27FC236}">
                <a16:creationId xmlns:a16="http://schemas.microsoft.com/office/drawing/2014/main" id="{53988191-8343-6238-0090-7E90A30F1307}"/>
              </a:ext>
            </a:extLst>
          </p:cNvPr>
          <p:cNvPicPr>
            <a:picLocks noChangeAspect="1"/>
          </p:cNvPicPr>
          <p:nvPr/>
        </p:nvPicPr>
        <p:blipFill>
          <a:blip r:embed="rId4"/>
          <a:stretch>
            <a:fillRect/>
          </a:stretch>
        </p:blipFill>
        <p:spPr>
          <a:xfrm>
            <a:off x="5827594" y="1781531"/>
            <a:ext cx="6048447" cy="414790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42197"/>
            <a:ext cx="4962049" cy="4339147"/>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Shown here is a </a:t>
            </a:r>
            <a:r>
              <a:rPr lang="en-US" sz="2200" dirty="0">
                <a:solidFill>
                  <a:schemeClr val="accent3">
                    <a:lumMod val="25000"/>
                  </a:schemeClr>
                </a:solidFill>
                <a:latin typeface="Abadi" panose="020B0604020104020204" pitchFamily="34" charset="0"/>
              </a:rPr>
              <a:t>scatter point chart of Flight number vs. Orbit type depicting the correlation between the Orbit Type and Flight Number and the success/failure classification label in the collected data, plotted as part of the exploratory data analysis exercise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A graph showing flight number&#10;&#10;Description automatically generated">
            <a:extLst>
              <a:ext uri="{FF2B5EF4-FFF2-40B4-BE49-F238E27FC236}">
                <a16:creationId xmlns:a16="http://schemas.microsoft.com/office/drawing/2014/main" id="{4F19578A-1B88-8A50-B0C9-66F09108B630}"/>
              </a:ext>
            </a:extLst>
          </p:cNvPr>
          <p:cNvPicPr>
            <a:picLocks noChangeAspect="1"/>
          </p:cNvPicPr>
          <p:nvPr/>
        </p:nvPicPr>
        <p:blipFill>
          <a:blip r:embed="rId3"/>
          <a:stretch>
            <a:fillRect/>
          </a:stretch>
        </p:blipFill>
        <p:spPr>
          <a:xfrm>
            <a:off x="5591175" y="1442694"/>
            <a:ext cx="6600825" cy="443865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46661"/>
            <a:ext cx="3932238" cy="3464992"/>
          </a:xfrm>
          <a:prstGeom prst="rect">
            <a:avLst/>
          </a:prstGeom>
        </p:spPr>
        <p:txBody>
          <a:bodyPr>
            <a:normAutofit fontScale="92500" lnSpcReduction="20000"/>
          </a:bodyPr>
          <a:lstStyle/>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Shown is a scatter plot of the Payload against the Orbit Type based on the samples in the collected and cleaned rocket launch data</a:t>
            </a:r>
          </a:p>
          <a:p>
            <a:pPr>
              <a:lnSpc>
                <a:spcPct val="100000"/>
              </a:lnSpc>
              <a:spcBef>
                <a:spcPts val="1400"/>
              </a:spcBef>
            </a:pPr>
            <a:r>
              <a:rPr lang="en-US" sz="2200" dirty="0">
                <a:solidFill>
                  <a:schemeClr val="accent3">
                    <a:lumMod val="25000"/>
                  </a:schemeClr>
                </a:solidFill>
                <a:latin typeface="Abadi" panose="020B0604020104020204" pitchFamily="34" charset="0"/>
              </a:rPr>
              <a:t>For larger payloads samples are available only for the ISS, PO and VLEO orbit types and are showing just one failed outcome. The SSO orbit type is showing all success outcomes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8E58522E-C612-889A-5FDB-97BFA284BF1D}"/>
              </a:ext>
            </a:extLst>
          </p:cNvPr>
          <p:cNvPicPr>
            <a:picLocks noChangeAspect="1"/>
          </p:cNvPicPr>
          <p:nvPr/>
        </p:nvPicPr>
        <p:blipFill>
          <a:blip r:embed="rId3"/>
          <a:stretch>
            <a:fillRect/>
          </a:stretch>
        </p:blipFill>
        <p:spPr>
          <a:xfrm>
            <a:off x="4845813" y="1494185"/>
            <a:ext cx="6155562" cy="412490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51598"/>
            <a:ext cx="4394884" cy="3834551"/>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Shown here is a </a:t>
            </a:r>
            <a:r>
              <a:rPr lang="en-US" sz="2200" dirty="0">
                <a:solidFill>
                  <a:schemeClr val="accent3">
                    <a:lumMod val="25000"/>
                  </a:schemeClr>
                </a:solidFill>
                <a:latin typeface="Abadi" panose="020B0604020104020204" pitchFamily="34" charset="0"/>
              </a:rPr>
              <a:t>line chart of yearly average success rate of rocket launches of the Falcon9 launches based on samples in the collected data and plotted as part of the EDA exercise</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is shown to have been improving from 2013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A line graph with numbers on the bottom&#10;&#10;Description automatically generated with medium confidence">
            <a:extLst>
              <a:ext uri="{FF2B5EF4-FFF2-40B4-BE49-F238E27FC236}">
                <a16:creationId xmlns:a16="http://schemas.microsoft.com/office/drawing/2014/main" id="{9D304CAF-B489-F081-B752-AF08541B44FE}"/>
              </a:ext>
            </a:extLst>
          </p:cNvPr>
          <p:cNvPicPr>
            <a:picLocks noChangeAspect="1"/>
          </p:cNvPicPr>
          <p:nvPr/>
        </p:nvPicPr>
        <p:blipFill>
          <a:blip r:embed="rId3"/>
          <a:stretch>
            <a:fillRect/>
          </a:stretch>
        </p:blipFill>
        <p:spPr>
          <a:xfrm>
            <a:off x="5164895" y="1351598"/>
            <a:ext cx="6819079" cy="452974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70131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part of the EDA (Exploratory Data Analysis) using SQL as part of exercise </a:t>
            </a:r>
            <a:r>
              <a:rPr lang="en-US" sz="2200" dirty="0">
                <a:solidFill>
                  <a:schemeClr val="accent3">
                    <a:lumMod val="25000"/>
                  </a:schemeClr>
                </a:solidFill>
                <a:latin typeface="Abadi" panose="020B0604020104020204" pitchFamily="34" charset="0"/>
                <a:hlinkClick r:id="rId3"/>
              </a:rPr>
              <a:t>https://github.com/vramakrishnan3/capstone/blob/main/jupyter-labs-eda-sql-coursera_sqllite.ipynb</a:t>
            </a:r>
            <a:r>
              <a:rPr lang="en-US" sz="2200" dirty="0">
                <a:solidFill>
                  <a:schemeClr val="accent3">
                    <a:lumMod val="25000"/>
                  </a:schemeClr>
                </a:solidFill>
                <a:latin typeface="Abadi" panose="020B0604020104020204" pitchFamily="34" charset="0"/>
              </a:rPr>
              <a:t> , the rocket launch data collected was loaded into a DB2 relation table called SPACEXTBL and the SQL depicted was executed to arrive at the distinct launch sites in the samples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0751B2D8-C984-8312-AF14-62CB477CC9A9}"/>
              </a:ext>
            </a:extLst>
          </p:cNvPr>
          <p:cNvPicPr>
            <a:picLocks noChangeAspect="1"/>
          </p:cNvPicPr>
          <p:nvPr/>
        </p:nvPicPr>
        <p:blipFill>
          <a:blip r:embed="rId4"/>
          <a:stretch>
            <a:fillRect/>
          </a:stretch>
        </p:blipFill>
        <p:spPr>
          <a:xfrm>
            <a:off x="6580503" y="2070867"/>
            <a:ext cx="4486901" cy="250542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924820" cy="419994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depicted SQL was used to 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Refer </a:t>
            </a:r>
            <a:r>
              <a:rPr lang="en-US" sz="2200" dirty="0">
                <a:solidFill>
                  <a:schemeClr val="accent3">
                    <a:lumMod val="25000"/>
                  </a:schemeClr>
                </a:solidFill>
                <a:latin typeface="Abadi" panose="020B0604020104020204" pitchFamily="34" charset="0"/>
                <a:hlinkClick r:id="rId3"/>
              </a:rPr>
              <a:t>https://github.com/vramakrishnan3/capstone/blob/main/jupyter-labs-eda-sql-coursera_sqllite.ipynb</a:t>
            </a:r>
            <a:r>
              <a:rPr lang="en-US" sz="2200" dirty="0">
                <a:solidFill>
                  <a:schemeClr val="accent3">
                    <a:lumMod val="25000"/>
                  </a:schemeClr>
                </a:solidFill>
                <a:latin typeface="Abadi" panose="020B0604020104020204" pitchFamily="34" charset="0"/>
              </a:rPr>
              <a:t>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1D32D122-2179-66BE-AE95-95A01A403385}"/>
              </a:ext>
            </a:extLst>
          </p:cNvPr>
          <p:cNvPicPr>
            <a:picLocks noChangeAspect="1"/>
          </p:cNvPicPr>
          <p:nvPr/>
        </p:nvPicPr>
        <p:blipFill>
          <a:blip r:embed="rId4"/>
          <a:stretch>
            <a:fillRect/>
          </a:stretch>
        </p:blipFill>
        <p:spPr>
          <a:xfrm>
            <a:off x="4694831" y="1564992"/>
            <a:ext cx="6980594" cy="372801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77098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depicted SQL was used to calculate the total payload carried by boosters from NASA. Refer the exercise at </a:t>
            </a:r>
            <a:r>
              <a:rPr lang="en-US" sz="2200" dirty="0">
                <a:solidFill>
                  <a:schemeClr val="accent3">
                    <a:lumMod val="25000"/>
                  </a:schemeClr>
                </a:solidFill>
                <a:latin typeface="Abadi" panose="020B0604020104020204" pitchFamily="34" charset="0"/>
                <a:hlinkClick r:id="rId3"/>
              </a:rPr>
              <a:t>https://github.com/vramakrishnan3/capstone/blob/main/jupyter-labs-eda-sql-coursera_sqllite.ipynb</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CA3AA460-7C15-6142-6E6A-15BB84B8C64B}"/>
              </a:ext>
            </a:extLst>
          </p:cNvPr>
          <p:cNvPicPr>
            <a:picLocks noChangeAspect="1"/>
          </p:cNvPicPr>
          <p:nvPr/>
        </p:nvPicPr>
        <p:blipFill>
          <a:blip r:embed="rId4"/>
          <a:stretch>
            <a:fillRect/>
          </a:stretch>
        </p:blipFill>
        <p:spPr>
          <a:xfrm>
            <a:off x="5440280" y="1865914"/>
            <a:ext cx="6439799" cy="257210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607208"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depicted SQL was used to calculate the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Refer </a:t>
            </a:r>
            <a:r>
              <a:rPr lang="en-US" sz="2200" dirty="0">
                <a:solidFill>
                  <a:schemeClr val="accent3">
                    <a:lumMod val="25000"/>
                  </a:schemeClr>
                </a:solidFill>
                <a:latin typeface="Abadi" panose="020B0604020104020204" pitchFamily="34" charset="0"/>
                <a:hlinkClick r:id="rId3"/>
              </a:rPr>
              <a:t>https://github.com/vramakrishnan3/capstone/blob/main/jupyter-labs-eda-sql-coursera_sqllite.ipynb</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8F75BD6F-E66E-E7E3-84FE-A6A766028026}"/>
              </a:ext>
            </a:extLst>
          </p:cNvPr>
          <p:cNvPicPr>
            <a:picLocks noChangeAspect="1"/>
          </p:cNvPicPr>
          <p:nvPr/>
        </p:nvPicPr>
        <p:blipFill>
          <a:blip r:embed="rId4"/>
          <a:stretch>
            <a:fillRect/>
          </a:stretch>
        </p:blipFill>
        <p:spPr>
          <a:xfrm>
            <a:off x="5476992" y="2627443"/>
            <a:ext cx="5931452" cy="179016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8469523" cy="217566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SQL shown here was used to find the dates of the first successful landing outcome on ground pad ( Refer </a:t>
            </a:r>
            <a:r>
              <a:rPr lang="en-US" sz="2200" dirty="0">
                <a:solidFill>
                  <a:schemeClr val="accent3">
                    <a:lumMod val="25000"/>
                  </a:schemeClr>
                </a:solidFill>
                <a:latin typeface="Abadi"/>
                <a:hlinkClick r:id="rId3"/>
              </a:rPr>
              <a:t>https://github.com/vramakrishnan3/capstone/blob/main/jupyter-labs-eda-sql-coursera_sqllite.ipynb</a:t>
            </a:r>
            <a:r>
              <a:rPr lang="en-US" sz="2200" dirty="0">
                <a:solidFill>
                  <a:schemeClr val="accent3">
                    <a:lumMod val="25000"/>
                  </a:schemeClr>
                </a:solidFill>
                <a:latin typeface="Abadi"/>
              </a:rPr>
              <a:t>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D9ACB0F8-63A5-8A7F-F1C4-2767C8EE1494}"/>
              </a:ext>
            </a:extLst>
          </p:cNvPr>
          <p:cNvPicPr>
            <a:picLocks noChangeAspect="1"/>
          </p:cNvPicPr>
          <p:nvPr/>
        </p:nvPicPr>
        <p:blipFill>
          <a:blip r:embed="rId4"/>
          <a:stretch>
            <a:fillRect/>
          </a:stretch>
        </p:blipFill>
        <p:spPr>
          <a:xfrm>
            <a:off x="770011" y="3318905"/>
            <a:ext cx="7944761" cy="208404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2104930"/>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Abadi"/>
              </a:rPr>
              <a:t>The SQL below was used to list the names of boosters which have successfully landed on drone ship and had payload mass greater than 4000 but less than 6000 ( Refer Task 6 of </a:t>
            </a:r>
            <a:r>
              <a:rPr lang="en-US" sz="2200" dirty="0">
                <a:solidFill>
                  <a:schemeClr val="accent3">
                    <a:lumMod val="25000"/>
                  </a:schemeClr>
                </a:solidFill>
                <a:latin typeface="Abadi"/>
                <a:hlinkClick r:id="rId3"/>
              </a:rPr>
              <a:t>https://github.com/vramakrishnan3/capstone/blob/main/jupyter-labs-eda-sql-coursera_sqllite.ipynb</a:t>
            </a:r>
            <a:r>
              <a:rPr lang="en-US" sz="2200" dirty="0">
                <a:solidFill>
                  <a:schemeClr val="accent3">
                    <a:lumMod val="25000"/>
                  </a:schemeClr>
                </a:solidFill>
                <a:latin typeface="Abadi"/>
              </a:rPr>
              <a:t> )</a:t>
            </a:r>
          </a:p>
          <a:p>
            <a:pPr>
              <a:lnSpc>
                <a:spcPct val="100000"/>
              </a:lnSpc>
              <a:spcBef>
                <a:spcPts val="1400"/>
              </a:spcBef>
            </a:pPr>
            <a:r>
              <a:rPr lang="en-US" sz="1200" dirty="0">
                <a:solidFill>
                  <a:schemeClr val="accent3">
                    <a:lumMod val="25000"/>
                  </a:schemeClr>
                </a:solidFill>
                <a:latin typeface="Abadi"/>
              </a:rPr>
              <a:t>%</a:t>
            </a:r>
            <a:r>
              <a:rPr lang="en-US" sz="1200" dirty="0" err="1">
                <a:solidFill>
                  <a:schemeClr val="accent3">
                    <a:lumMod val="25000"/>
                  </a:schemeClr>
                </a:solidFill>
                <a:latin typeface="Abadi"/>
              </a:rPr>
              <a:t>sql</a:t>
            </a:r>
            <a:r>
              <a:rPr lang="en-US" sz="1200" dirty="0">
                <a:solidFill>
                  <a:schemeClr val="accent3">
                    <a:lumMod val="25000"/>
                  </a:schemeClr>
                </a:solidFill>
                <a:latin typeface="Abadi"/>
              </a:rPr>
              <a:t> select DISTINCT(</a:t>
            </a:r>
            <a:r>
              <a:rPr lang="en-US" sz="1200" dirty="0" err="1">
                <a:solidFill>
                  <a:schemeClr val="accent3">
                    <a:lumMod val="25000"/>
                  </a:schemeClr>
                </a:solidFill>
                <a:latin typeface="Abadi"/>
              </a:rPr>
              <a:t>Booster_Version</a:t>
            </a:r>
            <a:r>
              <a:rPr lang="en-US" sz="1200" dirty="0">
                <a:solidFill>
                  <a:schemeClr val="accent3">
                    <a:lumMod val="25000"/>
                  </a:schemeClr>
                </a:solidFill>
                <a:latin typeface="Abadi"/>
              </a:rPr>
              <a:t>) from SPACEXTBL where </a:t>
            </a:r>
            <a:r>
              <a:rPr lang="en-US" sz="1200" dirty="0" err="1">
                <a:solidFill>
                  <a:schemeClr val="accent3">
                    <a:lumMod val="25000"/>
                  </a:schemeClr>
                </a:solidFill>
                <a:latin typeface="Abadi"/>
              </a:rPr>
              <a:t>Landing_Outcome</a:t>
            </a:r>
            <a:r>
              <a:rPr lang="en-US" sz="1200" dirty="0">
                <a:solidFill>
                  <a:schemeClr val="accent3">
                    <a:lumMod val="25000"/>
                  </a:schemeClr>
                </a:solidFill>
                <a:latin typeface="Abadi"/>
              </a:rPr>
              <a:t> = 'Success (drone ship)' and PAYLOAD_MASS__KG_ &gt; 4000 and PAYLOAD_MASS__KG_ &lt; 6000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C0A851BD-95DA-60CD-BD48-173A38AE8966}"/>
              </a:ext>
            </a:extLst>
          </p:cNvPr>
          <p:cNvPicPr>
            <a:picLocks noChangeAspect="1"/>
          </p:cNvPicPr>
          <p:nvPr/>
        </p:nvPicPr>
        <p:blipFill>
          <a:blip r:embed="rId4"/>
          <a:stretch>
            <a:fillRect/>
          </a:stretch>
        </p:blipFill>
        <p:spPr>
          <a:xfrm>
            <a:off x="727881" y="3770460"/>
            <a:ext cx="6682853" cy="258270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65032"/>
            <a:ext cx="10031482" cy="383344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Data published on SpaceX Falcon9 rocket launches was collected, wrangled, explored, and analyzed with the objective of identifying the factors influencing the success or failure of the first stage of the launch. Machine learning methodologies viz. logistic regression, support vector machine, decision tree, k-nearest neighbors were evaluated for predicting the outcome of the launch first stage based on the identified independent variables. </a:t>
            </a:r>
          </a:p>
          <a:p>
            <a:pPr>
              <a:lnSpc>
                <a:spcPct val="100000"/>
              </a:lnSpc>
              <a:spcBef>
                <a:spcPts val="1400"/>
              </a:spcBef>
            </a:pPr>
            <a:r>
              <a:rPr lang="en-US" sz="2200" dirty="0">
                <a:solidFill>
                  <a:schemeClr val="accent3">
                    <a:lumMod val="25000"/>
                  </a:schemeClr>
                </a:solidFill>
                <a:latin typeface="Abadi" panose="020B0604020104020204" pitchFamily="34" charset="0"/>
              </a:rPr>
              <a:t>The Support Vector Machine (SVM) and K-Nearest Neighbors(KNN) appeared to score relatively higher on the test data, and amongst them, the KNN methodology appeared to score marginally higher on the mean of the cross-validated scores on the training data.</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206398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a:rPr>
              <a:t>The SQL below was used to </a:t>
            </a:r>
            <a:r>
              <a:rPr lang="en-US" sz="2200" dirty="0">
                <a:solidFill>
                  <a:schemeClr val="accent3">
                    <a:lumMod val="25000"/>
                  </a:schemeClr>
                </a:solidFill>
                <a:latin typeface="Abadi" panose="020B0604020104020204" pitchFamily="34" charset="0"/>
              </a:rPr>
              <a:t>calculate the total number of successful and failure mission outcomes. Refer Task 7 at </a:t>
            </a:r>
            <a:r>
              <a:rPr lang="en-US" sz="2200" dirty="0">
                <a:solidFill>
                  <a:schemeClr val="accent3">
                    <a:lumMod val="25000"/>
                  </a:schemeClr>
                </a:solidFill>
                <a:latin typeface="Abadi" panose="020B0604020104020204" pitchFamily="34" charset="0"/>
                <a:hlinkClick r:id="rId3"/>
              </a:rPr>
              <a:t>https://github.com/vramakrishnan3/capstone/blob/main/jupyter-labs-eda-sql-coursera_sqllite.ipynb</a:t>
            </a:r>
            <a:r>
              <a:rPr lang="en-US" sz="2200" dirty="0">
                <a:solidFill>
                  <a:schemeClr val="accent3">
                    <a:lumMod val="25000"/>
                  </a:schemeClr>
                </a:solidFill>
                <a:latin typeface="Abadi" panose="020B0604020104020204" pitchFamily="34" charset="0"/>
              </a:rPr>
              <a:t> </a:t>
            </a:r>
          </a:p>
          <a:p>
            <a:pPr>
              <a:lnSpc>
                <a:spcPct val="100000"/>
              </a:lnSpc>
              <a:spcBef>
                <a:spcPts val="1400"/>
              </a:spcBef>
            </a:pPr>
            <a:r>
              <a:rPr lang="en-US" sz="1100" dirty="0">
                <a:solidFill>
                  <a:schemeClr val="accent3">
                    <a:lumMod val="25000"/>
                  </a:schemeClr>
                </a:solidFill>
                <a:latin typeface="Abadi" panose="020B0604020104020204" pitchFamily="34" charset="0"/>
              </a:rPr>
              <a:t>%</a:t>
            </a:r>
            <a:r>
              <a:rPr lang="en-US" sz="1100" dirty="0" err="1">
                <a:solidFill>
                  <a:schemeClr val="accent3">
                    <a:lumMod val="25000"/>
                  </a:schemeClr>
                </a:solidFill>
                <a:latin typeface="Abadi" panose="020B0604020104020204" pitchFamily="34" charset="0"/>
              </a:rPr>
              <a:t>sql</a:t>
            </a:r>
            <a:r>
              <a:rPr lang="en-US" sz="1100" dirty="0">
                <a:solidFill>
                  <a:schemeClr val="accent3">
                    <a:lumMod val="25000"/>
                  </a:schemeClr>
                </a:solidFill>
                <a:latin typeface="Abadi" panose="020B0604020104020204" pitchFamily="34" charset="0"/>
              </a:rPr>
              <a:t> select Count(1), case when MISSION_OUTCOME like 'Success%' then '</a:t>
            </a:r>
            <a:r>
              <a:rPr lang="en-US" sz="1100" dirty="0" err="1">
                <a:solidFill>
                  <a:schemeClr val="accent3">
                    <a:lumMod val="25000"/>
                  </a:schemeClr>
                </a:solidFill>
                <a:latin typeface="Abadi" panose="020B0604020104020204" pitchFamily="34" charset="0"/>
              </a:rPr>
              <a:t>Sucess</a:t>
            </a:r>
            <a:r>
              <a:rPr lang="en-US" sz="1100" dirty="0">
                <a:solidFill>
                  <a:schemeClr val="accent3">
                    <a:lumMod val="25000"/>
                  </a:schemeClr>
                </a:solidFill>
                <a:latin typeface="Abadi" panose="020B0604020104020204" pitchFamily="34" charset="0"/>
              </a:rPr>
              <a:t>' else 'Failure' end as OUTCOME from SPACEXTBL GROUP BY case when MISSION_OUTCOME like 'Success%' then '</a:t>
            </a:r>
            <a:r>
              <a:rPr lang="en-US" sz="1100" dirty="0" err="1">
                <a:solidFill>
                  <a:schemeClr val="accent3">
                    <a:lumMod val="25000"/>
                  </a:schemeClr>
                </a:solidFill>
                <a:latin typeface="Abadi" panose="020B0604020104020204" pitchFamily="34" charset="0"/>
              </a:rPr>
              <a:t>Sucess</a:t>
            </a:r>
            <a:r>
              <a:rPr lang="en-US" sz="1100" dirty="0">
                <a:solidFill>
                  <a:schemeClr val="accent3">
                    <a:lumMod val="25000"/>
                  </a:schemeClr>
                </a:solidFill>
                <a:latin typeface="Abadi" panose="020B0604020104020204" pitchFamily="34" charset="0"/>
              </a:rPr>
              <a:t>' else 'Failure' end</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90E05CD3-F0AF-AF5A-43E2-645B9B68FF16}"/>
              </a:ext>
            </a:extLst>
          </p:cNvPr>
          <p:cNvPicPr>
            <a:picLocks noChangeAspect="1"/>
          </p:cNvPicPr>
          <p:nvPr/>
        </p:nvPicPr>
        <p:blipFill>
          <a:blip r:embed="rId4"/>
          <a:stretch>
            <a:fillRect/>
          </a:stretch>
        </p:blipFill>
        <p:spPr>
          <a:xfrm>
            <a:off x="978292" y="4025918"/>
            <a:ext cx="8297433" cy="170521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203669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SQL below was used to list the names of the boosters which have carried the maximum payload mass. Refer the completed exercise Task 8 at </a:t>
            </a:r>
            <a:r>
              <a:rPr lang="en-US" sz="2200" dirty="0">
                <a:solidFill>
                  <a:schemeClr val="accent3">
                    <a:lumMod val="25000"/>
                  </a:schemeClr>
                </a:solidFill>
                <a:latin typeface="Abadi" panose="020B0604020104020204" pitchFamily="34" charset="0"/>
                <a:hlinkClick r:id="rId3"/>
              </a:rPr>
              <a:t>https://github.com/vramakrishnan3/capstone/blob/main/jupyter-labs-eda-sql-coursera_sqllite.ipynb</a:t>
            </a:r>
            <a:r>
              <a:rPr lang="en-US" sz="2200" dirty="0">
                <a:solidFill>
                  <a:schemeClr val="accent3">
                    <a:lumMod val="25000"/>
                  </a:schemeClr>
                </a:solidFill>
                <a:latin typeface="Abadi" panose="020B0604020104020204" pitchFamily="34" charset="0"/>
              </a:rPr>
              <a:t> </a:t>
            </a:r>
          </a:p>
          <a:p>
            <a:pPr>
              <a:lnSpc>
                <a:spcPct val="100000"/>
              </a:lnSpc>
              <a:spcBef>
                <a:spcPts val="1400"/>
              </a:spcBef>
            </a:pPr>
            <a:r>
              <a:rPr lang="en-US" sz="1100" dirty="0">
                <a:solidFill>
                  <a:schemeClr val="accent3">
                    <a:lumMod val="25000"/>
                  </a:schemeClr>
                </a:solidFill>
                <a:latin typeface="Abadi" panose="020B0604020104020204" pitchFamily="34" charset="0"/>
              </a:rPr>
              <a:t>%</a:t>
            </a:r>
            <a:r>
              <a:rPr lang="en-US" sz="1100" dirty="0" err="1">
                <a:solidFill>
                  <a:schemeClr val="accent3">
                    <a:lumMod val="25000"/>
                  </a:schemeClr>
                </a:solidFill>
                <a:latin typeface="Abadi" panose="020B0604020104020204" pitchFamily="34" charset="0"/>
              </a:rPr>
              <a:t>sql</a:t>
            </a:r>
            <a:r>
              <a:rPr lang="en-US" sz="1100" dirty="0">
                <a:solidFill>
                  <a:schemeClr val="accent3">
                    <a:lumMod val="25000"/>
                  </a:schemeClr>
                </a:solidFill>
                <a:latin typeface="Abadi" panose="020B0604020104020204" pitchFamily="34" charset="0"/>
              </a:rPr>
              <a:t> select </a:t>
            </a:r>
            <a:r>
              <a:rPr lang="en-US" sz="1100" dirty="0" err="1">
                <a:solidFill>
                  <a:schemeClr val="accent3">
                    <a:lumMod val="25000"/>
                  </a:schemeClr>
                </a:solidFill>
                <a:latin typeface="Abadi" panose="020B0604020104020204" pitchFamily="34" charset="0"/>
              </a:rPr>
              <a:t>booster_version</a:t>
            </a:r>
            <a:r>
              <a:rPr lang="en-US" sz="1100" dirty="0">
                <a:solidFill>
                  <a:schemeClr val="accent3">
                    <a:lumMod val="25000"/>
                  </a:schemeClr>
                </a:solidFill>
                <a:latin typeface="Abadi" panose="020B0604020104020204" pitchFamily="34" charset="0"/>
              </a:rPr>
              <a:t>, PAYLOAD_MASS__KG_ from SPACEXTBL o where PAYLOAD_MASS__KG_ = (select max(</a:t>
            </a:r>
            <a:r>
              <a:rPr lang="en-US" sz="1100" dirty="0" err="1">
                <a:solidFill>
                  <a:schemeClr val="accent3">
                    <a:lumMod val="25000"/>
                  </a:schemeClr>
                </a:solidFill>
                <a:latin typeface="Abadi" panose="020B0604020104020204" pitchFamily="34" charset="0"/>
              </a:rPr>
              <a:t>i.PAYLOAD_MASS__KG</a:t>
            </a:r>
            <a:r>
              <a:rPr lang="en-US" sz="1100" dirty="0">
                <a:solidFill>
                  <a:schemeClr val="accent3">
                    <a:lumMod val="25000"/>
                  </a:schemeClr>
                </a:solidFill>
                <a:latin typeface="Abadi" panose="020B0604020104020204" pitchFamily="34" charset="0"/>
              </a:rPr>
              <a:t>_) from SPACEXTBL </a:t>
            </a:r>
            <a:r>
              <a:rPr lang="en-US" sz="1100" dirty="0" err="1">
                <a:solidFill>
                  <a:schemeClr val="accent3">
                    <a:lumMod val="25000"/>
                  </a:schemeClr>
                </a:solidFill>
                <a:latin typeface="Abadi" panose="020B0604020104020204" pitchFamily="34" charset="0"/>
              </a:rPr>
              <a:t>i</a:t>
            </a:r>
            <a:r>
              <a:rPr lang="en-US" sz="1100" dirty="0">
                <a:solidFill>
                  <a:schemeClr val="accent3">
                    <a:lumMod val="25000"/>
                  </a:schemeClr>
                </a:solidFill>
                <a:latin typeface="Abadi" panose="020B0604020104020204" pitchFamily="34" charset="0"/>
              </a:rPr>
              <a:t> where SUBSTRING (</a:t>
            </a:r>
            <a:r>
              <a:rPr lang="en-US" sz="1100" dirty="0" err="1">
                <a:solidFill>
                  <a:schemeClr val="accent3">
                    <a:lumMod val="25000"/>
                  </a:schemeClr>
                </a:solidFill>
                <a:latin typeface="Abadi" panose="020B0604020104020204" pitchFamily="34" charset="0"/>
              </a:rPr>
              <a:t>i.booster_version</a:t>
            </a:r>
            <a:r>
              <a:rPr lang="en-US" sz="1100" dirty="0">
                <a:solidFill>
                  <a:schemeClr val="accent3">
                    <a:lumMod val="25000"/>
                  </a:schemeClr>
                </a:solidFill>
                <a:latin typeface="Abadi" panose="020B0604020104020204" pitchFamily="34" charset="0"/>
              </a:rPr>
              <a:t>, 0, LENGTH( </a:t>
            </a:r>
            <a:r>
              <a:rPr lang="en-US" sz="1100" dirty="0" err="1">
                <a:solidFill>
                  <a:schemeClr val="accent3">
                    <a:lumMod val="25000"/>
                  </a:schemeClr>
                </a:solidFill>
                <a:latin typeface="Abadi" panose="020B0604020104020204" pitchFamily="34" charset="0"/>
              </a:rPr>
              <a:t>i.booster_version</a:t>
            </a:r>
            <a:r>
              <a:rPr lang="en-US" sz="1100" dirty="0">
                <a:solidFill>
                  <a:schemeClr val="accent3">
                    <a:lumMod val="25000"/>
                  </a:schemeClr>
                </a:solidFill>
                <a:latin typeface="Abadi" panose="020B0604020104020204" pitchFamily="34" charset="0"/>
              </a:rPr>
              <a:t>)) = SUBSTRING (</a:t>
            </a:r>
            <a:r>
              <a:rPr lang="en-US" sz="1100" dirty="0" err="1">
                <a:solidFill>
                  <a:schemeClr val="accent3">
                    <a:lumMod val="25000"/>
                  </a:schemeClr>
                </a:solidFill>
                <a:latin typeface="Abadi" panose="020B0604020104020204" pitchFamily="34" charset="0"/>
              </a:rPr>
              <a:t>o.booster_version</a:t>
            </a:r>
            <a:r>
              <a:rPr lang="en-US" sz="1100" dirty="0">
                <a:solidFill>
                  <a:schemeClr val="accent3">
                    <a:lumMod val="25000"/>
                  </a:schemeClr>
                </a:solidFill>
                <a:latin typeface="Abadi" panose="020B0604020104020204" pitchFamily="34" charset="0"/>
              </a:rPr>
              <a:t>, 0, LENGTH( </a:t>
            </a:r>
            <a:r>
              <a:rPr lang="en-US" sz="1100" dirty="0" err="1">
                <a:solidFill>
                  <a:schemeClr val="accent3">
                    <a:lumMod val="25000"/>
                  </a:schemeClr>
                </a:solidFill>
                <a:latin typeface="Abadi" panose="020B0604020104020204" pitchFamily="34" charset="0"/>
              </a:rPr>
              <a:t>o.booster_version</a:t>
            </a:r>
            <a:r>
              <a:rPr lang="en-US" sz="1100" dirty="0">
                <a:solidFill>
                  <a:schemeClr val="accent3">
                    <a:lumMod val="25000"/>
                  </a:schemeClr>
                </a:solidFill>
                <a:latin typeface="Abadi" panose="020B0604020104020204" pitchFamily="34" charset="0"/>
              </a:rPr>
              <a:t>) ) )</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6D9B48F5-DC82-1AD6-055D-44F85F1BCA57}"/>
              </a:ext>
            </a:extLst>
          </p:cNvPr>
          <p:cNvPicPr>
            <a:picLocks noChangeAspect="1"/>
          </p:cNvPicPr>
          <p:nvPr/>
        </p:nvPicPr>
        <p:blipFill>
          <a:blip r:embed="rId4"/>
          <a:stretch>
            <a:fillRect/>
          </a:stretch>
        </p:blipFill>
        <p:spPr>
          <a:xfrm>
            <a:off x="1081927" y="3950365"/>
            <a:ext cx="5646419" cy="221428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203669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SQL below lists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in the year 2015 ( Task 9 of EDA exercise at </a:t>
            </a:r>
            <a:r>
              <a:rPr lang="en-US" sz="2200" dirty="0">
                <a:solidFill>
                  <a:schemeClr val="accent3">
                    <a:lumMod val="25000"/>
                  </a:schemeClr>
                </a:solidFill>
                <a:latin typeface="Abadi"/>
                <a:hlinkClick r:id="rId3"/>
              </a:rPr>
              <a:t>https://github.com/vramakrishnan3/capstone/blob/main/jupyter-labs-eda-sql-coursera_sqllite.ipynb</a:t>
            </a:r>
            <a:r>
              <a:rPr lang="en-US" sz="2200" dirty="0">
                <a:solidFill>
                  <a:schemeClr val="accent3">
                    <a:lumMod val="25000"/>
                  </a:schemeClr>
                </a:solidFill>
                <a:latin typeface="Abadi"/>
              </a:rPr>
              <a:t> )</a:t>
            </a:r>
          </a:p>
          <a:p>
            <a:pPr>
              <a:lnSpc>
                <a:spcPct val="100000"/>
              </a:lnSpc>
              <a:spcBef>
                <a:spcPts val="1400"/>
              </a:spcBef>
            </a:pPr>
            <a:r>
              <a:rPr lang="en-US" sz="1100" dirty="0">
                <a:solidFill>
                  <a:schemeClr val="accent3">
                    <a:lumMod val="25000"/>
                  </a:schemeClr>
                </a:solidFill>
                <a:latin typeface="Abadi"/>
              </a:rPr>
              <a:t>%</a:t>
            </a:r>
            <a:r>
              <a:rPr lang="en-US" sz="1100" dirty="0" err="1">
                <a:solidFill>
                  <a:schemeClr val="accent3">
                    <a:lumMod val="25000"/>
                  </a:schemeClr>
                </a:solidFill>
                <a:latin typeface="Abadi"/>
              </a:rPr>
              <a:t>sql</a:t>
            </a:r>
            <a:r>
              <a:rPr lang="en-US" sz="1100" dirty="0">
                <a:solidFill>
                  <a:schemeClr val="accent3">
                    <a:lumMod val="25000"/>
                  </a:schemeClr>
                </a:solidFill>
                <a:latin typeface="Abadi"/>
              </a:rPr>
              <a:t> select </a:t>
            </a:r>
            <a:r>
              <a:rPr lang="en-US" sz="1100" dirty="0" err="1">
                <a:solidFill>
                  <a:schemeClr val="accent3">
                    <a:lumMod val="25000"/>
                  </a:schemeClr>
                </a:solidFill>
                <a:latin typeface="Abadi"/>
              </a:rPr>
              <a:t>substr</a:t>
            </a:r>
            <a:r>
              <a:rPr lang="en-US" sz="1100" dirty="0">
                <a:solidFill>
                  <a:schemeClr val="accent3">
                    <a:lumMod val="25000"/>
                  </a:schemeClr>
                </a:solidFill>
                <a:latin typeface="Abadi"/>
              </a:rPr>
              <a:t>(Date, 6,2), </a:t>
            </a:r>
            <a:r>
              <a:rPr lang="en-US" sz="1100" dirty="0" err="1">
                <a:solidFill>
                  <a:schemeClr val="accent3">
                    <a:lumMod val="25000"/>
                  </a:schemeClr>
                </a:solidFill>
                <a:latin typeface="Abadi"/>
              </a:rPr>
              <a:t>landing_outcome</a:t>
            </a:r>
            <a:r>
              <a:rPr lang="en-US" sz="1100" dirty="0">
                <a:solidFill>
                  <a:schemeClr val="accent3">
                    <a:lumMod val="25000"/>
                  </a:schemeClr>
                </a:solidFill>
                <a:latin typeface="Abadi"/>
              </a:rPr>
              <a:t>, </a:t>
            </a:r>
            <a:r>
              <a:rPr lang="en-US" sz="1100" dirty="0" err="1">
                <a:solidFill>
                  <a:schemeClr val="accent3">
                    <a:lumMod val="25000"/>
                  </a:schemeClr>
                </a:solidFill>
                <a:latin typeface="Abadi"/>
              </a:rPr>
              <a:t>booster_version</a:t>
            </a:r>
            <a:r>
              <a:rPr lang="en-US" sz="1100" dirty="0">
                <a:solidFill>
                  <a:schemeClr val="accent3">
                    <a:lumMod val="25000"/>
                  </a:schemeClr>
                </a:solidFill>
                <a:latin typeface="Abadi"/>
              </a:rPr>
              <a:t>, </a:t>
            </a:r>
            <a:r>
              <a:rPr lang="en-US" sz="1100" dirty="0" err="1">
                <a:solidFill>
                  <a:schemeClr val="accent3">
                    <a:lumMod val="25000"/>
                  </a:schemeClr>
                </a:solidFill>
                <a:latin typeface="Abadi"/>
              </a:rPr>
              <a:t>launch_site</a:t>
            </a:r>
            <a:r>
              <a:rPr lang="en-US" sz="1100" dirty="0">
                <a:solidFill>
                  <a:schemeClr val="accent3">
                    <a:lumMod val="25000"/>
                  </a:schemeClr>
                </a:solidFill>
                <a:latin typeface="Abadi"/>
              </a:rPr>
              <a:t>  from SPACEXTBL where </a:t>
            </a:r>
            <a:r>
              <a:rPr lang="en-US" sz="1100" dirty="0" err="1">
                <a:solidFill>
                  <a:schemeClr val="accent3">
                    <a:lumMod val="25000"/>
                  </a:schemeClr>
                </a:solidFill>
                <a:latin typeface="Abadi"/>
              </a:rPr>
              <a:t>Landing_Outcome</a:t>
            </a:r>
            <a:r>
              <a:rPr lang="en-US" sz="1100" dirty="0">
                <a:solidFill>
                  <a:schemeClr val="accent3">
                    <a:lumMod val="25000"/>
                  </a:schemeClr>
                </a:solidFill>
                <a:latin typeface="Abadi"/>
              </a:rPr>
              <a:t> in ('Failure (drone ship)','Precluded (drone ship)') and </a:t>
            </a:r>
            <a:r>
              <a:rPr lang="en-US" sz="1100" dirty="0" err="1">
                <a:solidFill>
                  <a:schemeClr val="accent3">
                    <a:lumMod val="25000"/>
                  </a:schemeClr>
                </a:solidFill>
                <a:latin typeface="Abadi"/>
              </a:rPr>
              <a:t>substr</a:t>
            </a:r>
            <a:r>
              <a:rPr lang="en-US" sz="1100" dirty="0">
                <a:solidFill>
                  <a:schemeClr val="accent3">
                    <a:lumMod val="25000"/>
                  </a:schemeClr>
                </a:solidFill>
                <a:latin typeface="Abadi"/>
              </a:rPr>
              <a:t>(Date,0,5) =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7" name="Picture 6">
            <a:extLst>
              <a:ext uri="{FF2B5EF4-FFF2-40B4-BE49-F238E27FC236}">
                <a16:creationId xmlns:a16="http://schemas.microsoft.com/office/drawing/2014/main" id="{D72ECD4E-E951-5374-73DD-0C6E88E5000B}"/>
              </a:ext>
            </a:extLst>
          </p:cNvPr>
          <p:cNvPicPr>
            <a:picLocks noChangeAspect="1"/>
          </p:cNvPicPr>
          <p:nvPr/>
        </p:nvPicPr>
        <p:blipFill>
          <a:blip r:embed="rId4"/>
          <a:stretch>
            <a:fillRect/>
          </a:stretch>
        </p:blipFill>
        <p:spPr>
          <a:xfrm>
            <a:off x="1036014" y="4067264"/>
            <a:ext cx="4991797" cy="127652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34305"/>
            <a:ext cx="9745589" cy="243247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SQL below ranks the count of landing outcomes (such as Failure (drone ship) or Success (ground pad)) between the date 2010-06-04 and 2017-03-20, in descending order and was part of the EDA exercise at </a:t>
            </a:r>
            <a:r>
              <a:rPr lang="en-US" sz="2200" dirty="0">
                <a:solidFill>
                  <a:schemeClr val="accent3">
                    <a:lumMod val="25000"/>
                  </a:schemeClr>
                </a:solidFill>
                <a:latin typeface="Abadi"/>
                <a:hlinkClick r:id="rId3"/>
              </a:rPr>
              <a:t>https://github.com/vramakrishnan3/capstone/blob/main/jupyter-labs-eda-sql-coursera_sqllite.ipynb</a:t>
            </a:r>
            <a:r>
              <a:rPr lang="en-US" sz="2200" dirty="0">
                <a:solidFill>
                  <a:schemeClr val="accent3">
                    <a:lumMod val="25000"/>
                  </a:schemeClr>
                </a:solidFill>
                <a:latin typeface="Abadi"/>
              </a:rPr>
              <a:t> (Task 10)</a:t>
            </a:r>
          </a:p>
          <a:p>
            <a:pPr>
              <a:lnSpc>
                <a:spcPct val="100000"/>
              </a:lnSpc>
              <a:spcBef>
                <a:spcPts val="1400"/>
              </a:spcBef>
            </a:pPr>
            <a:r>
              <a:rPr lang="en-US" sz="1100" dirty="0">
                <a:solidFill>
                  <a:schemeClr val="accent3">
                    <a:lumMod val="25000"/>
                  </a:schemeClr>
                </a:solidFill>
                <a:latin typeface="Abadi"/>
              </a:rPr>
              <a:t>%</a:t>
            </a:r>
            <a:r>
              <a:rPr lang="en-US" sz="1100" dirty="0" err="1">
                <a:solidFill>
                  <a:schemeClr val="accent3">
                    <a:lumMod val="25000"/>
                  </a:schemeClr>
                </a:solidFill>
                <a:latin typeface="Abadi"/>
              </a:rPr>
              <a:t>sql</a:t>
            </a:r>
            <a:r>
              <a:rPr lang="en-US" sz="1100" dirty="0">
                <a:solidFill>
                  <a:schemeClr val="accent3">
                    <a:lumMod val="25000"/>
                  </a:schemeClr>
                </a:solidFill>
                <a:latin typeface="Abadi"/>
              </a:rPr>
              <a:t> select count(</a:t>
            </a:r>
            <a:r>
              <a:rPr lang="en-US" sz="1100" dirty="0" err="1">
                <a:solidFill>
                  <a:schemeClr val="accent3">
                    <a:lumMod val="25000"/>
                  </a:schemeClr>
                </a:solidFill>
                <a:latin typeface="Abadi"/>
              </a:rPr>
              <a:t>landing_outcome</a:t>
            </a:r>
            <a:r>
              <a:rPr lang="en-US" sz="1100" dirty="0">
                <a:solidFill>
                  <a:schemeClr val="accent3">
                    <a:lumMod val="25000"/>
                  </a:schemeClr>
                </a:solidFill>
                <a:latin typeface="Abadi"/>
              </a:rPr>
              <a:t>), </a:t>
            </a:r>
            <a:r>
              <a:rPr lang="en-US" sz="1100" dirty="0" err="1">
                <a:solidFill>
                  <a:schemeClr val="accent3">
                    <a:lumMod val="25000"/>
                  </a:schemeClr>
                </a:solidFill>
                <a:latin typeface="Abadi"/>
              </a:rPr>
              <a:t>landing_outcome</a:t>
            </a:r>
            <a:r>
              <a:rPr lang="en-US" sz="1100" dirty="0">
                <a:solidFill>
                  <a:schemeClr val="accent3">
                    <a:lumMod val="25000"/>
                  </a:schemeClr>
                </a:solidFill>
                <a:latin typeface="Abadi"/>
              </a:rPr>
              <a:t> from SPACEXTBL where date(</a:t>
            </a:r>
            <a:r>
              <a:rPr lang="en-US" sz="1100" dirty="0" err="1">
                <a:solidFill>
                  <a:schemeClr val="accent3">
                    <a:lumMod val="25000"/>
                  </a:schemeClr>
                </a:solidFill>
                <a:latin typeface="Abadi"/>
              </a:rPr>
              <a:t>substr</a:t>
            </a:r>
            <a:r>
              <a:rPr lang="en-US" sz="1100" dirty="0">
                <a:solidFill>
                  <a:schemeClr val="accent3">
                    <a:lumMod val="25000"/>
                  </a:schemeClr>
                </a:solidFill>
                <a:latin typeface="Abadi"/>
              </a:rPr>
              <a:t>(Date,0,5) || '-' || </a:t>
            </a:r>
            <a:r>
              <a:rPr lang="en-US" sz="1100" dirty="0" err="1">
                <a:solidFill>
                  <a:schemeClr val="accent3">
                    <a:lumMod val="25000"/>
                  </a:schemeClr>
                </a:solidFill>
                <a:latin typeface="Abadi"/>
              </a:rPr>
              <a:t>substr</a:t>
            </a:r>
            <a:r>
              <a:rPr lang="en-US" sz="1100" dirty="0">
                <a:solidFill>
                  <a:schemeClr val="accent3">
                    <a:lumMod val="25000"/>
                  </a:schemeClr>
                </a:solidFill>
                <a:latin typeface="Abadi"/>
              </a:rPr>
              <a:t>(Date, 6,2) || '-' || </a:t>
            </a:r>
            <a:r>
              <a:rPr lang="en-US" sz="1100" dirty="0" err="1">
                <a:solidFill>
                  <a:schemeClr val="accent3">
                    <a:lumMod val="25000"/>
                  </a:schemeClr>
                </a:solidFill>
                <a:latin typeface="Abadi"/>
              </a:rPr>
              <a:t>substr</a:t>
            </a:r>
            <a:r>
              <a:rPr lang="en-US" sz="1100" dirty="0">
                <a:solidFill>
                  <a:schemeClr val="accent3">
                    <a:lumMod val="25000"/>
                  </a:schemeClr>
                </a:solidFill>
                <a:latin typeface="Abadi"/>
              </a:rPr>
              <a:t>(Date, 9, 2)) between DATE('2010-06-04') and DATE('2017-03-20') group by </a:t>
            </a:r>
            <a:r>
              <a:rPr lang="en-US" sz="1100" dirty="0" err="1">
                <a:solidFill>
                  <a:schemeClr val="accent3">
                    <a:lumMod val="25000"/>
                  </a:schemeClr>
                </a:solidFill>
                <a:latin typeface="Abadi"/>
              </a:rPr>
              <a:t>landing_outcome</a:t>
            </a:r>
            <a:r>
              <a:rPr lang="en-US" sz="1100" dirty="0">
                <a:solidFill>
                  <a:schemeClr val="accent3">
                    <a:lumMod val="25000"/>
                  </a:schemeClr>
                </a:solidFill>
                <a:latin typeface="Abadi"/>
              </a:rPr>
              <a:t> order by count(</a:t>
            </a:r>
            <a:r>
              <a:rPr lang="en-US" sz="1100" dirty="0" err="1">
                <a:solidFill>
                  <a:schemeClr val="accent3">
                    <a:lumMod val="25000"/>
                  </a:schemeClr>
                </a:solidFill>
                <a:latin typeface="Abadi"/>
              </a:rPr>
              <a:t>landing_outcome</a:t>
            </a:r>
            <a:r>
              <a:rPr lang="en-US" sz="1100" dirty="0">
                <a:solidFill>
                  <a:schemeClr val="accent3">
                    <a:lumMod val="25000"/>
                  </a:schemeClr>
                </a:solidFill>
                <a:latin typeface="Abadi"/>
              </a:rPr>
              <a:t>) desc</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06590164-6013-57E6-7BDF-12E0061F12C3}"/>
              </a:ext>
            </a:extLst>
          </p:cNvPr>
          <p:cNvPicPr>
            <a:picLocks noChangeAspect="1"/>
          </p:cNvPicPr>
          <p:nvPr/>
        </p:nvPicPr>
        <p:blipFill>
          <a:blip r:embed="rId4"/>
          <a:stretch>
            <a:fillRect/>
          </a:stretch>
        </p:blipFill>
        <p:spPr>
          <a:xfrm>
            <a:off x="985806" y="3684888"/>
            <a:ext cx="3505689" cy="259116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4156904" cy="4351338"/>
          </a:xfrm>
          <a:prstGeom prst="rect">
            <a:avLst/>
          </a:prstGeom>
        </p:spPr>
        <p:txBody>
          <a:bodyPr lIns="91440" tIns="45720" rIns="91440" bIns="45720" anchor="t">
            <a:normAutofit/>
          </a:bodyPr>
          <a:lstStyle/>
          <a:p>
            <a:pPr>
              <a:lnSpc>
                <a:spcPct val="100000"/>
              </a:lnSpc>
              <a:spcBef>
                <a:spcPts val="1400"/>
              </a:spcBef>
            </a:pPr>
            <a:r>
              <a:rPr lang="en-US" sz="1500" dirty="0">
                <a:solidFill>
                  <a:schemeClr val="accent3">
                    <a:lumMod val="25000"/>
                  </a:schemeClr>
                </a:solidFill>
                <a:latin typeface="Abadi"/>
              </a:rPr>
              <a:t>From the rocket launch data collected, the launch site name, latitude and longitude was used to mark the launch sites on a map using the Folium python library (Refer notebook at </a:t>
            </a:r>
            <a:r>
              <a:rPr lang="en-US" sz="1500" dirty="0">
                <a:solidFill>
                  <a:schemeClr val="accent3">
                    <a:lumMod val="25000"/>
                  </a:schemeClr>
                </a:solidFill>
                <a:latin typeface="Abadi"/>
                <a:hlinkClick r:id="rId3"/>
              </a:rPr>
              <a:t>https://github.com/vramakrishnan3/capstone/blob/main/lab_jupyter_launch_site_location.ipynb</a:t>
            </a:r>
            <a:r>
              <a:rPr lang="en-US" sz="1500" dirty="0">
                <a:solidFill>
                  <a:schemeClr val="accent3">
                    <a:lumMod val="25000"/>
                  </a:schemeClr>
                </a:solidFill>
                <a:latin typeface="Abadi"/>
              </a:rPr>
              <a:t> ) </a:t>
            </a:r>
          </a:p>
          <a:p>
            <a:pPr>
              <a:lnSpc>
                <a:spcPct val="100000"/>
              </a:lnSpc>
              <a:spcBef>
                <a:spcPts val="1400"/>
              </a:spcBef>
            </a:pPr>
            <a:r>
              <a:rPr lang="en-US" sz="1500" dirty="0">
                <a:solidFill>
                  <a:schemeClr val="accent3">
                    <a:lumMod val="25000"/>
                  </a:schemeClr>
                </a:solidFill>
                <a:latin typeface="Abadi"/>
              </a:rPr>
              <a:t>A screenshot of the generated map is show here</a:t>
            </a:r>
          </a:p>
          <a:p>
            <a:pPr>
              <a:lnSpc>
                <a:spcPct val="100000"/>
              </a:lnSpc>
              <a:spcBef>
                <a:spcPts val="1400"/>
              </a:spcBef>
            </a:pPr>
            <a:endParaRPr lang="en-US" sz="2200" dirty="0">
              <a:solidFill>
                <a:schemeClr val="accent3">
                  <a:lumMod val="25000"/>
                </a:schemeClr>
              </a:solidFill>
              <a:latin typeface="Abadi"/>
            </a:endParaRP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Abadi"/>
              </a:rPr>
              <a:t>Launch Sites Analysis and Representation</a:t>
            </a:r>
          </a:p>
        </p:txBody>
      </p:sp>
      <p:pic>
        <p:nvPicPr>
          <p:cNvPr id="6" name="Picture 5">
            <a:extLst>
              <a:ext uri="{FF2B5EF4-FFF2-40B4-BE49-F238E27FC236}">
                <a16:creationId xmlns:a16="http://schemas.microsoft.com/office/drawing/2014/main" id="{91BD08F7-535E-486E-1540-35051A67D373}"/>
              </a:ext>
            </a:extLst>
          </p:cNvPr>
          <p:cNvPicPr>
            <a:picLocks noChangeAspect="1"/>
          </p:cNvPicPr>
          <p:nvPr/>
        </p:nvPicPr>
        <p:blipFill>
          <a:blip r:embed="rId4"/>
          <a:stretch>
            <a:fillRect/>
          </a:stretch>
        </p:blipFill>
        <p:spPr>
          <a:xfrm>
            <a:off x="4926915" y="1413290"/>
            <a:ext cx="7087589" cy="490606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29068" y="1798328"/>
            <a:ext cx="4280476" cy="4199949"/>
          </a:xfrm>
          <a:prstGeom prst="rect">
            <a:avLst/>
          </a:prstGeom>
        </p:spPr>
        <p:txBody>
          <a:bodyPr lIns="91440" tIns="45720" rIns="91440" bIns="45720" anchor="t">
            <a:normAutofit fontScale="85000" lnSpcReduction="20000"/>
          </a:bodyPr>
          <a:lstStyle/>
          <a:p>
            <a:pPr>
              <a:lnSpc>
                <a:spcPct val="100000"/>
              </a:lnSpc>
              <a:spcBef>
                <a:spcPts val="1400"/>
              </a:spcBef>
            </a:pPr>
            <a:r>
              <a:rPr lang="en-US" sz="2400" dirty="0">
                <a:solidFill>
                  <a:schemeClr val="accent3">
                    <a:lumMod val="25000"/>
                  </a:schemeClr>
                </a:solidFill>
                <a:latin typeface="Abadi"/>
              </a:rPr>
              <a:t>From the rocket launch data collected, the launch site name, latitude and longitude was used, along with the launch outcomes for the site to mark in color, the launch outcomes and their number, on a map using the Folium python library (Refer notebook at </a:t>
            </a:r>
            <a:r>
              <a:rPr lang="en-US" sz="2400" dirty="0">
                <a:solidFill>
                  <a:schemeClr val="accent3">
                    <a:lumMod val="25000"/>
                  </a:schemeClr>
                </a:solidFill>
                <a:latin typeface="Abadi"/>
                <a:hlinkClick r:id="rId3"/>
              </a:rPr>
              <a:t>https://github.com/vramakrishnan3/capstone/blob/main/lab_jupyter_launch_site_location.ipynb</a:t>
            </a:r>
            <a:r>
              <a:rPr lang="en-US" sz="2400" dirty="0">
                <a:solidFill>
                  <a:schemeClr val="accent3">
                    <a:lumMod val="25000"/>
                  </a:schemeClr>
                </a:solidFill>
                <a:latin typeface="Abadi"/>
              </a:rPr>
              <a:t> ) </a:t>
            </a:r>
          </a:p>
          <a:p>
            <a:pPr>
              <a:lnSpc>
                <a:spcPct val="100000"/>
              </a:lnSpc>
              <a:spcBef>
                <a:spcPts val="1400"/>
              </a:spcBef>
            </a:pPr>
            <a:r>
              <a:rPr lang="en-US" sz="2400" dirty="0">
                <a:solidFill>
                  <a:schemeClr val="accent3">
                    <a:lumMod val="25000"/>
                  </a:schemeClr>
                </a:solidFill>
                <a:latin typeface="Abadi"/>
              </a:rPr>
              <a:t>The Marker, Icon and </a:t>
            </a:r>
            <a:r>
              <a:rPr lang="en-US" sz="2400" dirty="0" err="1">
                <a:solidFill>
                  <a:schemeClr val="accent3">
                    <a:lumMod val="25000"/>
                  </a:schemeClr>
                </a:solidFill>
                <a:latin typeface="Abadi"/>
              </a:rPr>
              <a:t>MarkerCluster</a:t>
            </a:r>
            <a:r>
              <a:rPr lang="en-US" sz="2400" dirty="0">
                <a:solidFill>
                  <a:schemeClr val="accent3">
                    <a:lumMod val="25000"/>
                  </a:schemeClr>
                </a:solidFill>
                <a:latin typeface="Abadi"/>
              </a:rPr>
              <a:t> folium components were used. A screenshot of the generated map is show here. </a:t>
            </a: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Abadi"/>
              </a:rPr>
              <a:t>Representing launch outcomes on a map</a:t>
            </a:r>
          </a:p>
        </p:txBody>
      </p:sp>
      <p:pic>
        <p:nvPicPr>
          <p:cNvPr id="7" name="Picture 6">
            <a:extLst>
              <a:ext uri="{FF2B5EF4-FFF2-40B4-BE49-F238E27FC236}">
                <a16:creationId xmlns:a16="http://schemas.microsoft.com/office/drawing/2014/main" id="{6D110B87-70A1-8B13-0DB9-1282894D451F}"/>
              </a:ext>
            </a:extLst>
          </p:cNvPr>
          <p:cNvPicPr>
            <a:picLocks noChangeAspect="1"/>
          </p:cNvPicPr>
          <p:nvPr/>
        </p:nvPicPr>
        <p:blipFill>
          <a:blip r:embed="rId4"/>
          <a:stretch>
            <a:fillRect/>
          </a:stretch>
        </p:blipFill>
        <p:spPr>
          <a:xfrm>
            <a:off x="5050487" y="1633611"/>
            <a:ext cx="6649378" cy="411537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3761047" cy="405801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generated folium map was analyzed and distances of some proximities of each launch site (such as railway, highway, coastline) was displayed. A screenshot is shown here depicting a line drawn from a proximity to a launch site, using a Folium PolyLine component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Abadi"/>
              </a:rPr>
              <a:t>Representing, Analyzing Proximities to Launch Sites</a:t>
            </a:r>
          </a:p>
        </p:txBody>
      </p:sp>
      <p:pic>
        <p:nvPicPr>
          <p:cNvPr id="4" name="Picture 3">
            <a:extLst>
              <a:ext uri="{FF2B5EF4-FFF2-40B4-BE49-F238E27FC236}">
                <a16:creationId xmlns:a16="http://schemas.microsoft.com/office/drawing/2014/main" id="{8962A53E-A338-BB06-A925-BF67665DCA88}"/>
              </a:ext>
            </a:extLst>
          </p:cNvPr>
          <p:cNvPicPr>
            <a:picLocks noChangeAspect="1"/>
          </p:cNvPicPr>
          <p:nvPr/>
        </p:nvPicPr>
        <p:blipFill>
          <a:blip r:embed="rId3"/>
          <a:stretch>
            <a:fillRect/>
          </a:stretch>
        </p:blipFill>
        <p:spPr>
          <a:xfrm>
            <a:off x="4763069" y="1433882"/>
            <a:ext cx="6905165" cy="431482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4429786"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Using the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and dash libraries, a dashboard was built where the Success rate by launch site could be visualized based on the collected launch data</a:t>
            </a:r>
          </a:p>
          <a:p>
            <a:pPr>
              <a:lnSpc>
                <a:spcPct val="100000"/>
              </a:lnSpc>
              <a:spcBef>
                <a:spcPts val="1400"/>
              </a:spcBef>
            </a:pPr>
            <a:r>
              <a:rPr lang="en-US" sz="2200" dirty="0">
                <a:solidFill>
                  <a:schemeClr val="accent3">
                    <a:lumMod val="25000"/>
                  </a:schemeClr>
                </a:solidFill>
                <a:latin typeface="Abadi"/>
              </a:rPr>
              <a:t>Shown here is a generated screenshot with a pie chart depicting the percentage of successful launches by site (When ‘All Sites’ is chosen from the dropdown on the interactive dashboard built)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Abadi"/>
              </a:rPr>
              <a:t>Analyzing Launch Success by Site</a:t>
            </a:r>
          </a:p>
        </p:txBody>
      </p:sp>
      <p:pic>
        <p:nvPicPr>
          <p:cNvPr id="4" name="Picture 3" descr="A pie chart with different colored circles&#10;&#10;Description automatically generated">
            <a:extLst>
              <a:ext uri="{FF2B5EF4-FFF2-40B4-BE49-F238E27FC236}">
                <a16:creationId xmlns:a16="http://schemas.microsoft.com/office/drawing/2014/main" id="{1E09021C-4212-1FC3-48FF-DF83064FB637}"/>
              </a:ext>
            </a:extLst>
          </p:cNvPr>
          <p:cNvPicPr>
            <a:picLocks noChangeAspect="1"/>
          </p:cNvPicPr>
          <p:nvPr/>
        </p:nvPicPr>
        <p:blipFill>
          <a:blip r:embed="rId3"/>
          <a:stretch>
            <a:fillRect/>
          </a:stretch>
        </p:blipFill>
        <p:spPr>
          <a:xfrm>
            <a:off x="5349924" y="1708031"/>
            <a:ext cx="5935688" cy="3841783"/>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652954"/>
            <a:ext cx="10172365" cy="41147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000" dirty="0">
                <a:solidFill>
                  <a:schemeClr val="accent3">
                    <a:lumMod val="25000"/>
                  </a:schemeClr>
                </a:solidFill>
                <a:latin typeface="Abadi" panose="020B0604020104020204" pitchFamily="34" charset="0"/>
              </a:rPr>
              <a:t>Prior Falcon 9 rocket launch data published by SpaceX was analyzed to arrive at a mechanism to predict success of the first stage of future prospective launches, thereby enabling re-use of the first stage. Re-use of the first stage would result in significant cost savings, thereby improving the bottom line of any corporation involved in space exploration</a:t>
            </a:r>
          </a:p>
          <a:p>
            <a:pPr>
              <a:spcBef>
                <a:spcPts val="1400"/>
              </a:spcBef>
            </a:pPr>
            <a:r>
              <a:rPr lang="en-US" sz="2000" dirty="0">
                <a:solidFill>
                  <a:schemeClr val="accent3">
                    <a:lumMod val="25000"/>
                  </a:schemeClr>
                </a:solidFill>
                <a:latin typeface="Abadi" panose="020B0604020104020204" pitchFamily="34" charset="0"/>
              </a:rPr>
              <a:t>Various popular classification models available were evaluated with the objective of arriving at the model that could best predict the probability of success of future launches and the optimal hyperparameters for each model evaluated based on the training data</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1825625"/>
            <a:ext cx="4124575"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Depicted here is the pie chart that appeared on the interactive dashboard when a specific launch site was selected. It depicts the relative success and failure launch percentages for the chosen site</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Abadi"/>
              </a:rPr>
              <a:t>Analyzing Launch Success by Site (Continued)</a:t>
            </a:r>
          </a:p>
        </p:txBody>
      </p:sp>
      <p:pic>
        <p:nvPicPr>
          <p:cNvPr id="4" name="Picture 3" descr="A screenshot of a graph&#10;&#10;Description automatically generated">
            <a:extLst>
              <a:ext uri="{FF2B5EF4-FFF2-40B4-BE49-F238E27FC236}">
                <a16:creationId xmlns:a16="http://schemas.microsoft.com/office/drawing/2014/main" id="{09525345-683C-4106-7C70-D48871854E56}"/>
              </a:ext>
            </a:extLst>
          </p:cNvPr>
          <p:cNvPicPr>
            <a:picLocks noChangeAspect="1"/>
          </p:cNvPicPr>
          <p:nvPr/>
        </p:nvPicPr>
        <p:blipFill>
          <a:blip r:embed="rId3"/>
          <a:stretch>
            <a:fillRect/>
          </a:stretch>
        </p:blipFill>
        <p:spPr>
          <a:xfrm>
            <a:off x="5443606" y="1825625"/>
            <a:ext cx="5938625" cy="363408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6"/>
            <a:ext cx="9732889" cy="1563436"/>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Shown below is a screenshot of the scatter plot showing the variation of the launch outcome by payload. As can be seen here, there is a slider component that can be used to filter by payload range. The scatter plot and slider were placed on an interactive dashboard and the variation of launch outcome with payload and broken up by Booster Version was studied</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Abadi"/>
              </a:rPr>
              <a:t>Analyzing Payload Correlation with Launch Outcome</a:t>
            </a:r>
          </a:p>
        </p:txBody>
      </p:sp>
      <p:pic>
        <p:nvPicPr>
          <p:cNvPr id="4" name="Picture 3" descr="A graph with numbers and lines&#10;&#10;Description automatically generated with medium confidence">
            <a:extLst>
              <a:ext uri="{FF2B5EF4-FFF2-40B4-BE49-F238E27FC236}">
                <a16:creationId xmlns:a16="http://schemas.microsoft.com/office/drawing/2014/main" id="{AC6DA888-0365-D958-B683-434EC7344443}"/>
              </a:ext>
            </a:extLst>
          </p:cNvPr>
          <p:cNvPicPr>
            <a:picLocks noChangeAspect="1"/>
          </p:cNvPicPr>
          <p:nvPr/>
        </p:nvPicPr>
        <p:blipFill>
          <a:blip r:embed="rId3"/>
          <a:stretch>
            <a:fillRect/>
          </a:stretch>
        </p:blipFill>
        <p:spPr>
          <a:xfrm>
            <a:off x="1140156" y="3432111"/>
            <a:ext cx="8588647" cy="348153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4365624"/>
            <a:ext cx="10317090" cy="1914525"/>
          </a:xfrm>
          <a:prstGeom prst="rect">
            <a:avLst/>
          </a:prstGeom>
        </p:spPr>
        <p:txBody>
          <a:bodyPr vert="horz" lIns="91440" tIns="45720" rIns="91440" bIns="45720" rtlCol="0" anchor="t">
            <a:noAutofit/>
          </a:bodyPr>
          <a:lstStyle/>
          <a:p>
            <a:pPr>
              <a:lnSpc>
                <a:spcPct val="100000"/>
              </a:lnSpc>
              <a:spcBef>
                <a:spcPts val="1400"/>
              </a:spcBef>
            </a:pPr>
            <a:r>
              <a:rPr lang="en-US" sz="1200" dirty="0">
                <a:solidFill>
                  <a:schemeClr val="accent3">
                    <a:lumMod val="25000"/>
                  </a:schemeClr>
                </a:solidFill>
                <a:latin typeface="Abadi"/>
              </a:rPr>
              <a:t>Based on the predictive classification model analysis evaluation exercise at </a:t>
            </a:r>
            <a:r>
              <a:rPr lang="en-US" sz="1200" dirty="0">
                <a:solidFill>
                  <a:schemeClr val="accent3">
                    <a:lumMod val="25000"/>
                  </a:schemeClr>
                </a:solidFill>
                <a:latin typeface="Abadi"/>
                <a:hlinkClick r:id="rId4"/>
              </a:rPr>
              <a:t>https://github.com/vramakrishnan3/capstone/blob/main/SpaceX_Machine%20Learning%20Prediction_Part_5_2.ipynb</a:t>
            </a:r>
            <a:r>
              <a:rPr lang="en-US" sz="1200" dirty="0">
                <a:solidFill>
                  <a:schemeClr val="accent3">
                    <a:lumMod val="25000"/>
                  </a:schemeClr>
                </a:solidFill>
                <a:latin typeface="Abadi"/>
              </a:rPr>
              <a:t> shown above are some accuracy indicators. </a:t>
            </a:r>
            <a:r>
              <a:rPr lang="en-US" sz="1200" dirty="0">
                <a:solidFill>
                  <a:schemeClr val="accent3">
                    <a:lumMod val="25000"/>
                  </a:schemeClr>
                </a:solidFill>
                <a:latin typeface="Abadi" panose="020B0604020104020204" pitchFamily="34" charset="0"/>
              </a:rPr>
              <a:t>The complete data collected for rocket launches was split into training (80%) and test (20%) segments. </a:t>
            </a:r>
            <a:r>
              <a:rPr lang="en-US" sz="1200" dirty="0">
                <a:solidFill>
                  <a:schemeClr val="accent3">
                    <a:lumMod val="25000"/>
                  </a:schemeClr>
                </a:solidFill>
                <a:latin typeface="Abadi"/>
              </a:rPr>
              <a:t>Shown on the left above is the mean cross validated score based on the training data for 4 different popular classification models viz. Logistic Regression, Support Vector Machine (SVM), Decision Tree Classifier, and K-nearest neighbors (KNN)</a:t>
            </a:r>
          </a:p>
          <a:p>
            <a:pPr>
              <a:lnSpc>
                <a:spcPct val="100000"/>
              </a:lnSpc>
              <a:spcBef>
                <a:spcPts val="1400"/>
              </a:spcBef>
            </a:pPr>
            <a:r>
              <a:rPr lang="en-US" sz="1200" dirty="0">
                <a:solidFill>
                  <a:schemeClr val="accent3">
                    <a:lumMod val="25000"/>
                  </a:schemeClr>
                </a:solidFill>
                <a:latin typeface="Abadi" panose="020B0604020104020204" pitchFamily="34" charset="0"/>
              </a:rPr>
              <a:t>Shown on the top right are the scores determined on the test data for the same 4 classification models. This reflects the accuracy of the models’ performance on the test data. As is evident, KNN and SVM had a slightly higher accuracy than the other 2</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B438E6DC-603D-A19E-354E-5745AE4C652F}"/>
              </a:ext>
            </a:extLst>
          </p:cNvPr>
          <p:cNvPicPr>
            <a:picLocks noChangeAspect="1"/>
          </p:cNvPicPr>
          <p:nvPr/>
        </p:nvPicPr>
        <p:blipFill>
          <a:blip r:embed="rId5"/>
          <a:stretch>
            <a:fillRect/>
          </a:stretch>
        </p:blipFill>
        <p:spPr>
          <a:xfrm>
            <a:off x="770009" y="1300634"/>
            <a:ext cx="3992491" cy="3054703"/>
          </a:xfrm>
          <a:prstGeom prst="rect">
            <a:avLst/>
          </a:prstGeom>
        </p:spPr>
      </p:pic>
      <p:pic>
        <p:nvPicPr>
          <p:cNvPr id="7" name="Picture 6">
            <a:extLst>
              <a:ext uri="{FF2B5EF4-FFF2-40B4-BE49-F238E27FC236}">
                <a16:creationId xmlns:a16="http://schemas.microsoft.com/office/drawing/2014/main" id="{317A2A7A-368E-EB0F-708D-3467AB795F89}"/>
              </a:ext>
            </a:extLst>
          </p:cNvPr>
          <p:cNvPicPr>
            <a:picLocks noChangeAspect="1"/>
          </p:cNvPicPr>
          <p:nvPr/>
        </p:nvPicPr>
        <p:blipFill>
          <a:blip r:embed="rId6"/>
          <a:stretch>
            <a:fillRect/>
          </a:stretch>
        </p:blipFill>
        <p:spPr>
          <a:xfrm>
            <a:off x="6702291" y="1397070"/>
            <a:ext cx="3889509" cy="283113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368768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Shown here is the confusion matrix of K-nearest Neighbors model (which appeared to show the best accuracy) derived based on the test data (18 samples). As shown, there are 4 inaccurate predictions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F6B839CB-BFFC-C2F5-5BA6-3CBAE507C355}"/>
              </a:ext>
            </a:extLst>
          </p:cNvPr>
          <p:cNvPicPr>
            <a:picLocks noChangeAspect="1"/>
          </p:cNvPicPr>
          <p:nvPr/>
        </p:nvPicPr>
        <p:blipFill>
          <a:blip r:embed="rId3"/>
          <a:stretch>
            <a:fillRect/>
          </a:stretch>
        </p:blipFill>
        <p:spPr>
          <a:xfrm>
            <a:off x="5306611" y="1538672"/>
            <a:ext cx="5744377" cy="448690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621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Significant cost savings should ensue through the re-use of the first stage in future rocket launches, thereby improving the bottom line for the company</a:t>
            </a:r>
          </a:p>
          <a:p>
            <a:pPr>
              <a:lnSpc>
                <a:spcPct val="100000"/>
              </a:lnSpc>
              <a:spcBef>
                <a:spcPts val="1400"/>
              </a:spcBef>
            </a:pPr>
            <a:r>
              <a:rPr lang="en-US" sz="2200" dirty="0">
                <a:solidFill>
                  <a:schemeClr val="accent3">
                    <a:lumMod val="25000"/>
                  </a:schemeClr>
                </a:solidFill>
                <a:latin typeface="Abadi" panose="020B0604020104020204" pitchFamily="34" charset="0"/>
              </a:rPr>
              <a:t>Data was collected from SpaceX on their rocket launches was first wrangled to determine a classification label for each launch. The launch data was then analyzed along with the launch outcome. The performance of 4 popular classification models was analyzed</a:t>
            </a:r>
          </a:p>
          <a:p>
            <a:pPr>
              <a:lnSpc>
                <a:spcPct val="100000"/>
              </a:lnSpc>
              <a:spcBef>
                <a:spcPts val="1400"/>
              </a:spcBef>
            </a:pPr>
            <a:r>
              <a:rPr lang="en-US" sz="2200" dirty="0">
                <a:solidFill>
                  <a:schemeClr val="accent3">
                    <a:lumMod val="25000"/>
                  </a:schemeClr>
                </a:solidFill>
                <a:latin typeface="Abadi" panose="020B0604020104020204" pitchFamily="34" charset="0"/>
              </a:rPr>
              <a:t>Based on the observed performance, the Support Vector Machine (SVM) and K-Nearest Neighbors(KNN) appeared to score relatively higher on the test data with 18 samples and borne out through the confusion matrices</a:t>
            </a:r>
          </a:p>
          <a:p>
            <a:pPr>
              <a:lnSpc>
                <a:spcPct val="100000"/>
              </a:lnSpc>
              <a:spcBef>
                <a:spcPts val="1400"/>
              </a:spcBef>
            </a:pPr>
            <a:r>
              <a:rPr lang="en-US" sz="2200" dirty="0">
                <a:solidFill>
                  <a:schemeClr val="accent3">
                    <a:lumMod val="25000"/>
                  </a:schemeClr>
                </a:solidFill>
                <a:latin typeface="Abadi" panose="020B0604020104020204" pitchFamily="34" charset="0"/>
              </a:rPr>
              <a:t>The KNN methodology appeared to score marginally higher on the mean of the cross-validated scores on the training data</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693810" y="1859522"/>
            <a:ext cx="108504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following code snippets were used to perform the activities of data collection, data wrangling, EDA, interactive data analysis and predictive analytics</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4"/>
              </a:rPr>
              <a:t>https://github.com/vramakrishnan3/capstone/blob/main/datacollection_with_api_and_webscraping.py</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4"/>
              </a:rPr>
              <a:t>https://github.com/vramakrishnan3/capstone/blob/main/datawrangling.py</a:t>
            </a:r>
            <a:r>
              <a:rPr lang="en-US" sz="1800" dirty="0">
                <a:solidFill>
                  <a:schemeClr val="accent3">
                    <a:lumMod val="25000"/>
                  </a:schemeClr>
                </a:solidFill>
                <a:latin typeface="Abadi" panose="020B0604020104020204" pitchFamily="34" charset="0"/>
              </a:rPr>
              <a:t> </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5"/>
              </a:rPr>
              <a:t>https://github.com/vramakrishnan3/capstone/blob/main/eda_with_sql.py</a:t>
            </a:r>
            <a:r>
              <a:rPr lang="en-US" sz="1800" dirty="0">
                <a:solidFill>
                  <a:schemeClr val="accent3">
                    <a:lumMod val="25000"/>
                  </a:schemeClr>
                </a:solidFill>
                <a:latin typeface="Abadi" panose="020B0604020104020204" pitchFamily="34" charset="0"/>
              </a:rPr>
              <a:t> </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6"/>
              </a:rPr>
              <a:t>https://github.com/vramakrishnan3/capstone/blob/main/eda_plotly_dash.py</a:t>
            </a:r>
            <a:r>
              <a:rPr lang="en-US" sz="1800" dirty="0">
                <a:solidFill>
                  <a:schemeClr val="accent3">
                    <a:lumMod val="25000"/>
                  </a:schemeClr>
                </a:solidFill>
                <a:latin typeface="Abadi" panose="020B0604020104020204" pitchFamily="34" charset="0"/>
              </a:rPr>
              <a:t> </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7"/>
              </a:rPr>
              <a:t>https://github.com/vramakrishnan3/capstone/blob/main/eda_with_matplotlib_pandas_seaborn.py</a:t>
            </a:r>
            <a:r>
              <a:rPr lang="en-US" sz="1800" dirty="0">
                <a:solidFill>
                  <a:schemeClr val="accent3">
                    <a:lumMod val="25000"/>
                  </a:schemeClr>
                </a:solidFill>
                <a:latin typeface="Abadi" panose="020B0604020104020204" pitchFamily="34" charset="0"/>
              </a:rPr>
              <a:t> </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8"/>
              </a:rPr>
              <a:t>https://github.com/vramakrishnan3/capstone/blob/main/eda_folium.py</a:t>
            </a:r>
            <a:r>
              <a:rPr lang="en-US" sz="1800" dirty="0">
                <a:solidFill>
                  <a:schemeClr val="accent3">
                    <a:lumMod val="25000"/>
                  </a:schemeClr>
                </a:solidFill>
                <a:latin typeface="Abadi" panose="020B0604020104020204" pitchFamily="34" charset="0"/>
              </a:rPr>
              <a:t> </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9"/>
              </a:rPr>
              <a:t>https://github.com/vramakrishnan3/capstone/blob/main/falcon9_ml_predict.py</a:t>
            </a:r>
            <a:r>
              <a:rPr lang="en-US" sz="1800" dirty="0">
                <a:solidFill>
                  <a:schemeClr val="accent3">
                    <a:lumMod val="25000"/>
                  </a:schemeClr>
                </a:solidFill>
                <a:latin typeface="Abadi" panose="020B0604020104020204" pitchFamily="34" charset="0"/>
              </a:rPr>
              <a:t> </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4444765"/>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6400" dirty="0">
                <a:solidFill>
                  <a:schemeClr val="accent3">
                    <a:lumMod val="25000"/>
                  </a:schemeClr>
                </a:solidFill>
                <a:latin typeface="Abadi"/>
              </a:rPr>
              <a:t>Data for this analysis was collected from SpaceX published data and sourced via </a:t>
            </a:r>
          </a:p>
          <a:p>
            <a:pPr lvl="1">
              <a:lnSpc>
                <a:spcPct val="120000"/>
              </a:lnSpc>
              <a:spcBef>
                <a:spcPts val="1400"/>
              </a:spcBef>
            </a:pPr>
            <a:r>
              <a:rPr lang="en-US" sz="6400" dirty="0">
                <a:solidFill>
                  <a:schemeClr val="bg2">
                    <a:lumMod val="50000"/>
                  </a:schemeClr>
                </a:solidFill>
                <a:latin typeface="Abadi"/>
              </a:rPr>
              <a:t>Calling SpaceX APIs i.e. REST endpoints</a:t>
            </a:r>
          </a:p>
          <a:p>
            <a:pPr lvl="1">
              <a:lnSpc>
                <a:spcPct val="120000"/>
              </a:lnSpc>
              <a:spcBef>
                <a:spcPts val="1400"/>
              </a:spcBef>
            </a:pPr>
            <a:r>
              <a:rPr lang="en-US" sz="6400" dirty="0">
                <a:solidFill>
                  <a:schemeClr val="bg2">
                    <a:lumMod val="50000"/>
                  </a:schemeClr>
                </a:solidFill>
                <a:latin typeface="Abadi"/>
              </a:rPr>
              <a:t>Scraping web pages with tabular information having prior SpaceX rocket launch data</a:t>
            </a:r>
          </a:p>
          <a:p>
            <a:pPr>
              <a:lnSpc>
                <a:spcPct val="120000"/>
              </a:lnSpc>
              <a:spcBef>
                <a:spcPts val="1400"/>
              </a:spcBef>
            </a:pPr>
            <a:r>
              <a:rPr lang="en-US" sz="6400" dirty="0">
                <a:solidFill>
                  <a:schemeClr val="accent3">
                    <a:lumMod val="25000"/>
                  </a:schemeClr>
                </a:solidFill>
                <a:latin typeface="Abadi"/>
              </a:rPr>
              <a:t>Necessary data wrangling was performed on the collected data for arriving at an outcome value (0 for failure and 1 for success) for each sample set (collection of variables) in the collected data </a:t>
            </a:r>
          </a:p>
          <a:p>
            <a:pPr>
              <a:lnSpc>
                <a:spcPct val="120000"/>
              </a:lnSpc>
              <a:spcBef>
                <a:spcPts val="1400"/>
              </a:spcBef>
            </a:pPr>
            <a:r>
              <a:rPr lang="en-US" sz="6400" dirty="0">
                <a:solidFill>
                  <a:schemeClr val="accent3">
                    <a:lumMod val="25000"/>
                  </a:schemeClr>
                </a:solidFill>
                <a:latin typeface="Abadi"/>
              </a:rPr>
              <a:t>Exploratory Data Analysis (EDA) was performed after loading the dataset into a DB2 table using visualization and SQL. The objective was to try to find patterns and potential correlation between the different variables.</a:t>
            </a:r>
          </a:p>
          <a:p>
            <a:pPr>
              <a:lnSpc>
                <a:spcPct val="120000"/>
              </a:lnSpc>
              <a:spcBef>
                <a:spcPts val="1400"/>
              </a:spcBef>
            </a:pPr>
            <a:r>
              <a:rPr lang="en-US" sz="6400" dirty="0">
                <a:solidFill>
                  <a:schemeClr val="accent3">
                    <a:lumMod val="25000"/>
                  </a:schemeClr>
                </a:solidFill>
                <a:latin typeface="Abadi"/>
              </a:rPr>
              <a:t>Further EDA was performed with visualization using scatter plots, bar plots generated using the python matplotlib library to study the relationship between the different variables. </a:t>
            </a:r>
          </a:p>
          <a:p>
            <a:pPr>
              <a:lnSpc>
                <a:spcPct val="120000"/>
              </a:lnSpc>
              <a:spcBef>
                <a:spcPts val="1400"/>
              </a:spcBef>
            </a:pPr>
            <a:r>
              <a:rPr lang="en-US" sz="6400" dirty="0">
                <a:solidFill>
                  <a:schemeClr val="accent3">
                    <a:lumMod val="25000"/>
                  </a:schemeClr>
                </a:solidFill>
                <a:latin typeface="Abadi"/>
              </a:rPr>
              <a:t>Interactive visual analytics was performed using Folium and </a:t>
            </a:r>
            <a:r>
              <a:rPr lang="en-US" sz="6400" dirty="0" err="1">
                <a:solidFill>
                  <a:schemeClr val="accent3">
                    <a:lumMod val="25000"/>
                  </a:schemeClr>
                </a:solidFill>
                <a:latin typeface="Abadi"/>
              </a:rPr>
              <a:t>Plotly</a:t>
            </a:r>
            <a:r>
              <a:rPr lang="en-US" sz="6400" dirty="0">
                <a:solidFill>
                  <a:schemeClr val="accent3">
                    <a:lumMod val="25000"/>
                  </a:schemeClr>
                </a:solidFill>
                <a:latin typeface="Abadi"/>
              </a:rPr>
              <a:t> Dash libraries</a:t>
            </a:r>
          </a:p>
          <a:p>
            <a:pPr>
              <a:lnSpc>
                <a:spcPct val="120000"/>
              </a:lnSpc>
              <a:spcBef>
                <a:spcPts val="1400"/>
              </a:spcBef>
            </a:pPr>
            <a:r>
              <a:rPr lang="en-US" sz="6400" dirty="0">
                <a:solidFill>
                  <a:schemeClr val="accent3">
                    <a:lumMod val="25000"/>
                  </a:schemeClr>
                </a:solidFill>
                <a:latin typeface="Abadi"/>
              </a:rPr>
              <a:t>Predictive analysis was performed on the collected data using classification models viz. Logistic Regression, SVM, Decision Tree, K-nearest neighbor via the GridSearchCV API provided as part of the </a:t>
            </a:r>
            <a:r>
              <a:rPr lang="en-US" sz="6400" dirty="0" err="1">
                <a:solidFill>
                  <a:schemeClr val="accent3">
                    <a:lumMod val="25000"/>
                  </a:schemeClr>
                </a:solidFill>
                <a:latin typeface="Abadi"/>
              </a:rPr>
              <a:t>SciKit</a:t>
            </a:r>
            <a:r>
              <a:rPr lang="en-US" sz="6400" dirty="0">
                <a:solidFill>
                  <a:schemeClr val="accent3">
                    <a:lumMod val="25000"/>
                  </a:schemeClr>
                </a:solidFill>
                <a:latin typeface="Abadi"/>
              </a:rPr>
              <a:t> Learn library</a:t>
            </a:r>
          </a:p>
          <a:p>
            <a:pPr>
              <a:lnSpc>
                <a:spcPct val="100000"/>
              </a:lnSpc>
              <a:spcBef>
                <a:spcPts val="1400"/>
              </a:spcBef>
            </a:pPr>
            <a:endParaRPr lang="en-US" sz="6400" dirty="0">
              <a:solidFill>
                <a:schemeClr val="accent3">
                  <a:lumMod val="25000"/>
                </a:schemeClr>
              </a:solidFill>
              <a:latin typeface="Abadi"/>
            </a:endParaRPr>
          </a:p>
          <a:p>
            <a:pPr>
              <a:lnSpc>
                <a:spcPct val="100000"/>
              </a:lnSpc>
              <a:spcBef>
                <a:spcPts val="1400"/>
              </a:spcBef>
            </a:pPr>
            <a:endParaRPr lang="en-US" sz="6400" dirty="0">
              <a:solidFill>
                <a:schemeClr val="accent3">
                  <a:lumMod val="25000"/>
                </a:schemeClr>
              </a:solidFill>
              <a:latin typeface="Abadi"/>
            </a:endParaRPr>
          </a:p>
          <a:p>
            <a:pPr>
              <a:lnSpc>
                <a:spcPct val="100000"/>
              </a:lnSpc>
              <a:spcBef>
                <a:spcPts val="1400"/>
              </a:spcBef>
            </a:pPr>
            <a:endParaRPr lang="en-US" sz="64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sets for the analysis and evaluation were sourced from </a:t>
            </a:r>
          </a:p>
          <a:p>
            <a:pPr lvl="1">
              <a:lnSpc>
                <a:spcPct val="100000"/>
              </a:lnSpc>
              <a:spcBef>
                <a:spcPts val="1400"/>
              </a:spcBef>
            </a:pPr>
            <a:r>
              <a:rPr lang="en-US" sz="1800" dirty="0">
                <a:solidFill>
                  <a:schemeClr val="accent3">
                    <a:lumMod val="25000"/>
                  </a:schemeClr>
                </a:solidFill>
                <a:latin typeface="Abadi" panose="020B0604020104020204" pitchFamily="34" charset="0"/>
              </a:rPr>
              <a:t>SpaceX APIs (REST based endpoints) loaded into pandas Dataframes</a:t>
            </a:r>
          </a:p>
          <a:p>
            <a:pPr lvl="1">
              <a:lnSpc>
                <a:spcPct val="100000"/>
              </a:lnSpc>
              <a:spcBef>
                <a:spcPts val="1400"/>
              </a:spcBef>
            </a:pPr>
            <a:r>
              <a:rPr lang="en-US" sz="1800" dirty="0">
                <a:solidFill>
                  <a:schemeClr val="accent3">
                    <a:lumMod val="25000"/>
                  </a:schemeClr>
                </a:solidFill>
                <a:latin typeface="Abadi" panose="020B0604020104020204" pitchFamily="34" charset="0"/>
              </a:rPr>
              <a:t>Scraped from tables in web pages (Wikipedia) and loaded into pandas Dataframes using the python BeautifulSoup library</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524001"/>
            <a:ext cx="10515600" cy="4502150"/>
          </a:xfrm>
          <a:prstGeom prst="rect">
            <a:avLst/>
          </a:prstGeom>
        </p:spPr>
        <p:txBody>
          <a:bodyPr vert="horz" lIns="91440" tIns="45720" rIns="91440" bIns="45720" rtlCol="0" anchor="t">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starting point of the data collection process using the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API was the JSON content at –</a:t>
            </a:r>
          </a:p>
          <a:p>
            <a:pPr marL="0" indent="0">
              <a:lnSpc>
                <a:spcPct val="100000"/>
              </a:lnSpc>
              <a:spcBef>
                <a:spcPts val="1400"/>
              </a:spcBef>
              <a:buNone/>
            </a:pPr>
            <a:r>
              <a:rPr lang="en-US" sz="1200" dirty="0">
                <a:solidFill>
                  <a:schemeClr val="accent3">
                    <a:lumMod val="25000"/>
                  </a:schemeClr>
                </a:solidFill>
                <a:latin typeface="Abadi" panose="020B0604020104020204" pitchFamily="34" charset="0"/>
              </a:rPr>
              <a:t>	https://cf-courses-data.s3.us.cloud-object-storage.appdomain.cloud/IBM-DS0321EN-SkillsNetwork/datasets/API_call_spacex_api.json</a:t>
            </a:r>
          </a:p>
          <a:p>
            <a:pPr>
              <a:lnSpc>
                <a:spcPct val="100000"/>
              </a:lnSpc>
              <a:spcBef>
                <a:spcPts val="1400"/>
              </a:spcBef>
            </a:pPr>
            <a:r>
              <a:rPr lang="en-US" sz="2200" dirty="0">
                <a:solidFill>
                  <a:schemeClr val="accent3">
                    <a:lumMod val="25000"/>
                  </a:schemeClr>
                </a:solidFill>
                <a:latin typeface="Abadi"/>
              </a:rPr>
              <a:t>JSON data from the above URL was loaded into a pandas dataframe. The data was cleaned and only a subset of the features were retained for further analysis</a:t>
            </a:r>
          </a:p>
          <a:p>
            <a:pPr>
              <a:lnSpc>
                <a:spcPct val="100000"/>
              </a:lnSpc>
              <a:spcBef>
                <a:spcPts val="1400"/>
              </a:spcBef>
            </a:pPr>
            <a:r>
              <a:rPr lang="en-US" sz="2200" dirty="0">
                <a:solidFill>
                  <a:schemeClr val="accent3">
                    <a:lumMod val="25000"/>
                  </a:schemeClr>
                </a:solidFill>
                <a:latin typeface="Abadi"/>
              </a:rPr>
              <a:t>The loaded data was further enriched by making further REST API calls to specific endpoints for specific pieces of information</a:t>
            </a:r>
            <a:endParaRPr lang="en-US" sz="18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rPr>
              <a:t>https://api.spacexdata.com/v4/cores/   (outcome, type of landing, if the core is reused, whether legs were used, landing pad used)</a:t>
            </a:r>
          </a:p>
          <a:p>
            <a:pPr lvl="1">
              <a:lnSpc>
                <a:spcPct val="100000"/>
              </a:lnSpc>
              <a:spcBef>
                <a:spcPts val="1400"/>
              </a:spcBef>
            </a:pPr>
            <a:r>
              <a:rPr lang="en-US" sz="1800" dirty="0">
                <a:solidFill>
                  <a:schemeClr val="accent3">
                    <a:lumMod val="25000"/>
                  </a:schemeClr>
                </a:solidFill>
                <a:latin typeface="Abadi"/>
              </a:rPr>
              <a:t>https://api.spacexdata.com/v4/launchpads/  (Name of launch site, latitude, longitude)</a:t>
            </a:r>
          </a:p>
          <a:p>
            <a:pPr lvl="1">
              <a:lnSpc>
                <a:spcPct val="100000"/>
              </a:lnSpc>
              <a:spcBef>
                <a:spcPts val="1400"/>
              </a:spcBef>
            </a:pPr>
            <a:r>
              <a:rPr lang="en-US" sz="1800" dirty="0">
                <a:solidFill>
                  <a:schemeClr val="accent3">
                    <a:lumMod val="25000"/>
                  </a:schemeClr>
                </a:solidFill>
                <a:latin typeface="Abadi"/>
              </a:rPr>
              <a:t>https://api.spacexdata.com/v4/rockets/    (Booster Version)</a:t>
            </a:r>
          </a:p>
          <a:p>
            <a:pPr lvl="1">
              <a:lnSpc>
                <a:spcPct val="100000"/>
              </a:lnSpc>
              <a:spcBef>
                <a:spcPts val="1400"/>
              </a:spcBef>
            </a:pPr>
            <a:r>
              <a:rPr lang="en-US" sz="1800" dirty="0">
                <a:solidFill>
                  <a:schemeClr val="accent3">
                    <a:lumMod val="25000"/>
                  </a:schemeClr>
                </a:solidFill>
                <a:latin typeface="Abadi"/>
              </a:rPr>
              <a:t>https://api.spacexdata.com/v4/payloads/  (Payload mass and orbit information)</a:t>
            </a:r>
          </a:p>
          <a:p>
            <a:pPr marL="457200" lvl="1"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completed SpaceX API call notebook is available for review at </a:t>
            </a:r>
            <a:r>
              <a:rPr lang="en-US" sz="2200" dirty="0">
                <a:solidFill>
                  <a:schemeClr val="accent3">
                    <a:lumMod val="25000"/>
                  </a:schemeClr>
                </a:solidFill>
                <a:latin typeface="Abadi" panose="020B0604020104020204" pitchFamily="34" charset="0"/>
                <a:hlinkClick r:id="rId3"/>
              </a:rPr>
              <a:t>https://github.com/vramakrishnan3/capstone/blob/main/jupyter-labs-spacex-data-collection-api_2.ipynb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10164689" cy="3811587"/>
          </a:xfrm>
          <a:prstGeom prst="rect">
            <a:avLst/>
          </a:prstGeom>
        </p:spPr>
        <p:txBody>
          <a:bodyPr lIns="91440" tIns="45720" rIns="91440" bIns="45720" anchor="t">
            <a:no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The starting point of the data collection process using web scraping was the html content at –</a:t>
            </a:r>
          </a:p>
          <a:p>
            <a:pPr marL="457200" lvl="1" indent="0">
              <a:lnSpc>
                <a:spcPct val="100000"/>
              </a:lnSpc>
              <a:spcBef>
                <a:spcPts val="1400"/>
              </a:spcBef>
              <a:buNone/>
            </a:pPr>
            <a:r>
              <a:rPr lang="en-US" sz="1400" dirty="0">
                <a:solidFill>
                  <a:schemeClr val="accent3">
                    <a:lumMod val="25000"/>
                  </a:schemeClr>
                </a:solidFill>
                <a:latin typeface="Abadi" panose="020B0604020104020204" pitchFamily="34" charset="0"/>
                <a:hlinkClick r:id="rId3"/>
              </a:rPr>
              <a:t>https://en.wikipedia.org/w/index.php?title=List_of_Falcon_9_and_Falcon_Heavy_launches&amp;oldid=1027686922</a:t>
            </a:r>
            <a:endParaRPr lang="en-US" sz="14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The python requests library was used to make a GET HTTP request to the above URL, and the response was parsed using the BeautifulSoup parser library. The BeautifulSoup instance created was then used to build a python dictionary. This dictionary was in turn used to create a pandas dataframe. The dataframe would be used for further analysis and/or persisted.</a:t>
            </a:r>
          </a:p>
          <a:p>
            <a:pPr>
              <a:lnSpc>
                <a:spcPct val="100000"/>
              </a:lnSpc>
              <a:spcBef>
                <a:spcPts val="1400"/>
              </a:spcBef>
            </a:pPr>
            <a:r>
              <a:rPr lang="en-US" sz="1800" dirty="0">
                <a:solidFill>
                  <a:schemeClr val="accent3">
                    <a:lumMod val="25000"/>
                  </a:schemeClr>
                </a:solidFill>
                <a:latin typeface="Abadi" panose="020B0604020104020204" pitchFamily="34" charset="0"/>
              </a:rPr>
              <a:t>The completed web scraping exercise notebook is available for review at –</a:t>
            </a:r>
          </a:p>
          <a:p>
            <a:pPr marL="457200" lvl="1" indent="0">
              <a:lnSpc>
                <a:spcPct val="100000"/>
              </a:lnSpc>
              <a:spcBef>
                <a:spcPts val="1400"/>
              </a:spcBef>
              <a:buNone/>
            </a:pPr>
            <a:r>
              <a:rPr lang="en-US" sz="1400" dirty="0">
                <a:solidFill>
                  <a:schemeClr val="accent3">
                    <a:lumMod val="25000"/>
                  </a:schemeClr>
                </a:solidFill>
                <a:latin typeface="Abadi" panose="020B0604020104020204" pitchFamily="34" charset="0"/>
                <a:hlinkClick r:id="rId4"/>
              </a:rPr>
              <a:t>https://github.com/vramakrishnan3/capstone/blob/main/jupyter-labs-webscraping.ipynb</a:t>
            </a:r>
            <a:endParaRPr lang="en-US" sz="14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24268</TotalTime>
  <Words>4024</Words>
  <Application>Microsoft Office PowerPoint</Application>
  <PresentationFormat>Widescreen</PresentationFormat>
  <Paragraphs>234</Paragraphs>
  <Slides>47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Vikram Ramakrishnan</cp:lastModifiedBy>
  <cp:revision>322</cp:revision>
  <dcterms:created xsi:type="dcterms:W3CDTF">2021-04-29T18:58:34Z</dcterms:created>
  <dcterms:modified xsi:type="dcterms:W3CDTF">2024-05-24T18:18:53Z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